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76" r:id="rId8"/>
    <p:sldId id="277" r:id="rId9"/>
    <p:sldId id="264" r:id="rId10"/>
    <p:sldId id="262" r:id="rId11"/>
    <p:sldId id="271" r:id="rId12"/>
    <p:sldId id="273" r:id="rId13"/>
    <p:sldId id="268" r:id="rId14"/>
    <p:sldId id="272" r:id="rId15"/>
    <p:sldId id="274" r:id="rId16"/>
    <p:sldId id="270" r:id="rId17"/>
  </p:sldIdLst>
  <p:sldSz cx="18288000" cy="10287000"/>
  <p:notesSz cx="6858000" cy="9144000"/>
  <p:embeddedFontLst>
    <p:embeddedFont>
      <p:font typeface="Arial Bold" panose="020B0704020202020204" pitchFamily="34" charset="0"/>
      <p:regular r:id="rId19"/>
      <p:bold r:id="rId20"/>
    </p:embeddedFont>
    <p:embeddedFont>
      <p:font typeface="Calibri (MS)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F8CB03-9729-A3BF-BB7D-5CA41C078C84}" name="Wraight, Miriam" initials="MW" userId="S::Miriam.Wraight@dhsc.gov.uk::44428f2b-4f82-404b-b05d-8e3b93e8cb7e" providerId="AD"/>
  <p188:author id="{F9471307-DEC9-241E-48D1-757E155A9A88}" name="Wraight, Miriam" initials="WM" userId="S::miriam.wraight@dhsc.gov.uk::44428f2b-4f82-404b-b05d-8e3b93e8cb7e" providerId="AD"/>
  <p188:author id="{6D33E119-5A64-29C8-D049-8B797DF8E3C5}" name="Staples-McCall, Abraham" initials="AS" userId="S::Abraham.Staples-McCall@dhsc.gov.uk::ffbb7e25-cd19-4bda-b88c-2a22dde64cb9" providerId="AD"/>
  <p188:author id="{CFDD3FEB-AC01-F16A-FD17-91AE989C58C4}" name="Wells, Rhian" initials="WR" userId="S::rhian.wells@dhsc.gov.uk::4ae139f5-7376-4919-93b0-a7fe9ef4ec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239F82-88E6-4452-ACE3-F35C3C6B0F77}" v="37" dt="2025-07-02T15:48:59.645"/>
    <p1510:client id="{431E4C0A-E517-DCB0-4579-4D58DA167194}" v="470" dt="2025-07-02T15:03:35.535"/>
    <p1510:client id="{7F156B4A-458B-4A5F-8A13-AFE2456235E1}" v="493" dt="2025-07-03T09:25:14.637"/>
    <p1510:client id="{8BC4D51C-714B-BDF6-0CB3-3ADF0B576925}" v="1371" dt="2025-07-02T15:45:57.653"/>
    <p1510:client id="{D6093315-7BD3-4B6F-8797-28B0EBC754C5}" v="655" dt="2025-07-03T12:01:05.560"/>
    <p1510:client id="{D916D7F8-E31D-4122-AB79-640AAEBE53C2}" v="1" dt="2025-07-03T12:40:38.572"/>
    <p1510:client id="{DA359A83-5A76-3087-2007-058D1744065C}" v="51" dt="2025-07-02T22:40:02.776"/>
    <p1510:client id="{E7481FBF-CC56-100E-BD95-CFAF42ADB822}" v="333" dt="2025-07-02T14:33:41.351"/>
    <p1510:client id="{F13EFBC9-A6FC-487C-AA6C-89B7C85694B7}" v="183" dt="2025-07-03T12:08:33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9" d="100"/>
          <a:sy n="29" d="100"/>
        </p:scale>
        <p:origin x="96" y="4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3812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drive.google.com/drive/folders/1pzhUYTKWCSMxb_YV8g8K92d8xhLbxkNz?usp=sharin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v.uk/government/news/pm-launches-new-era-for-nhs-with-easier-care-in-neighbourhood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3.safelinks.protection.outlook.com/?url=https%3A%2F%2Fdrive.google.com%2Ffile%2Fd%2F1H9hFRxPVAurGS2HTy_vSLpyizGmKvsKh%2Fview%3Fusp%3Dsharing&amp;data=05%7C02%7CAbraham.Staples-McCall%40dhsc.gov.uk%7C4a60673f994c4133019708ddba16a091%7C61278c3091a84c318c1fef4de8973a1c%7C1%7C0%7C638871328564926469%7CUnknown%7CTWFpbGZsb3d8eyJFbXB0eU1hcGkiOnRydWUsIlYiOiIwLjAuMDAwMCIsIlAiOiJXaW4zMiIsIkFOIjoiTWFpbCIsIldUIjoyfQ%3D%3D%7C0%7C%7C%7C&amp;sdata=GQ4ZDsJkY3hJeL%2BVAO%2BMdvZhwjCDcz4fMNmQUhNUYfk%3D&amp;reserved=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gov.uk/government/news/pm-launches-new-era-for-nhs-with-easier-care-in-neighbourhoods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2.sv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dhscexternalaffairs@dhsc.gov.uk" TargetMode="External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hyperlink" Target="mailto:dhscexternalaffairs@dhsc.gov.uk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I@dhscgovuk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s://www.facebook.com/DHSCgovuk/?locale=en_GB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10" Type="http://schemas.openxmlformats.org/officeDocument/2006/relationships/hyperlink" Target="https://x.com/DHSCgovuk?ref_src=twsrc%5Egoogle%7Ctwcamp%5Eserp%7Ctwgr%5Eauthor" TargetMode="External"/><Relationship Id="rId4" Type="http://schemas.openxmlformats.org/officeDocument/2006/relationships/image" Target="../media/image24.png"/><Relationship Id="rId9" Type="http://schemas.openxmlformats.org/officeDocument/2006/relationships/hyperlink" Target="https://www.linkedin.com/company/dhsc/posts/?feedView=al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10-year-health-plan-for-england-fit-for-the-future" TargetMode="External"/><Relationship Id="rId2" Type="http://schemas.openxmlformats.org/officeDocument/2006/relationships/hyperlink" Target="https://www.gov.uk/government/news/pm-launches-new-era-for-nhs-with-easier-care-in-neighbourhood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gov.uk/government/publications/10-year-health-plan-for-england-fit-for-the-future-easy-read" TargetMode="Externa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ngland.nhs.stakeholderengagement@nhs.net" TargetMode="External"/><Relationship Id="rId2" Type="http://schemas.openxmlformats.org/officeDocument/2006/relationships/hyperlink" Target="mailto:dhscexternalaffairs@dhsc.gov.uk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forms.office.com/pages/responsepage.aspx?id=MIwnYaiRMUyMH-9N6Jc6HCX4CoHUj0ZGtraEvVMcD5ZUOE5QN1pOUjNOVzZVSFZFVDNON0M0RUxHMS4u&amp;route=shorturl" TargetMode="External"/><Relationship Id="rId4" Type="http://schemas.openxmlformats.org/officeDocument/2006/relationships/hyperlink" Target="NUL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3404192-21E9-DB66-5667-193ADA203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930"/>
          <a:stretch/>
        </p:blipFill>
        <p:spPr>
          <a:xfrm>
            <a:off x="10603830" y="-1"/>
            <a:ext cx="7684170" cy="10118899"/>
          </a:xfrm>
          <a:prstGeom prst="rect">
            <a:avLst/>
          </a:prstGeom>
        </p:spPr>
      </p:pic>
      <p:sp>
        <p:nvSpPr>
          <p:cNvPr id="5" name="Freeform 5" descr="A black background with a green line  Description automatically generated"/>
          <p:cNvSpPr/>
          <p:nvPr/>
        </p:nvSpPr>
        <p:spPr>
          <a:xfrm>
            <a:off x="453942" y="1316833"/>
            <a:ext cx="8242983" cy="7483999"/>
          </a:xfrm>
          <a:custGeom>
            <a:avLst/>
            <a:gdLst/>
            <a:ahLst/>
            <a:cxnLst/>
            <a:rect l="l" t="t" r="r" b="b"/>
            <a:pathLst>
              <a:path w="8242983" h="7483999">
                <a:moveTo>
                  <a:pt x="0" y="0"/>
                </a:moveTo>
                <a:lnTo>
                  <a:pt x="8242983" y="0"/>
                </a:lnTo>
                <a:lnTo>
                  <a:pt x="8242983" y="7484000"/>
                </a:lnTo>
                <a:lnTo>
                  <a:pt x="0" y="748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10750091" y="168101"/>
            <a:ext cx="7526470" cy="3440958"/>
            <a:chOff x="0" y="-714376"/>
            <a:chExt cx="10035294" cy="4587944"/>
          </a:xfrm>
        </p:grpSpPr>
        <p:sp>
          <p:nvSpPr>
            <p:cNvPr id="7" name="TextBox 7"/>
            <p:cNvSpPr txBox="1"/>
            <p:nvPr/>
          </p:nvSpPr>
          <p:spPr>
            <a:xfrm>
              <a:off x="0" y="-714376"/>
              <a:ext cx="10035294" cy="31119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9124"/>
                </a:lnSpc>
              </a:pPr>
              <a:r>
                <a:rPr lang="en-US" sz="8294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The Ten Year Health Plan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434371"/>
              <a:ext cx="9997665" cy="14391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409"/>
                </a:lnSpc>
              </a:pPr>
              <a:r>
                <a:rPr lang="en-US" sz="31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Partner Toolkit </a:t>
              </a:r>
            </a:p>
            <a:p>
              <a:pPr marL="0" lvl="0" indent="0" algn="ctr">
                <a:lnSpc>
                  <a:spcPts val="4409"/>
                </a:lnSpc>
              </a:pPr>
              <a:r>
                <a:rPr lang="en-US" sz="31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July 2025</a:t>
              </a:r>
              <a:endParaRPr lang="en-US" sz="315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10603830" y="3962400"/>
            <a:ext cx="7684170" cy="6324600"/>
          </a:xfrm>
          <a:custGeom>
            <a:avLst/>
            <a:gdLst/>
            <a:ahLst/>
            <a:cxnLst/>
            <a:rect l="l" t="t" r="r" b="b"/>
            <a:pathLst>
              <a:path w="8607680" h="6697252">
                <a:moveTo>
                  <a:pt x="0" y="0"/>
                </a:moveTo>
                <a:lnTo>
                  <a:pt x="8607680" y="0"/>
                </a:lnTo>
                <a:lnTo>
                  <a:pt x="8607680" y="6697252"/>
                </a:lnTo>
                <a:lnTo>
                  <a:pt x="0" y="66972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3129" b="-14070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2861" y="-1411"/>
            <a:ext cx="7878872" cy="9269059"/>
          </a:xfrm>
          <a:custGeom>
            <a:avLst/>
            <a:gdLst/>
            <a:ahLst/>
            <a:cxnLst/>
            <a:rect l="l" t="t" r="r" b="b"/>
            <a:pathLst>
              <a:path w="6707650" h="8224837">
                <a:moveTo>
                  <a:pt x="0" y="0"/>
                </a:moveTo>
                <a:lnTo>
                  <a:pt x="6707651" y="0"/>
                </a:lnTo>
                <a:lnTo>
                  <a:pt x="6707651" y="8224837"/>
                </a:lnTo>
                <a:lnTo>
                  <a:pt x="0" y="82248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149" r="-4582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8461240" y="637901"/>
            <a:ext cx="7162501" cy="794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37"/>
              </a:lnSpc>
            </a:pPr>
            <a:r>
              <a:rPr lang="en-US" sz="5150" b="1">
                <a:solidFill>
                  <a:srgbClr val="000000"/>
                </a:solidFill>
                <a:latin typeface="Arial"/>
                <a:ea typeface="Arial Bold"/>
                <a:cs typeface="Arial Bold"/>
                <a:sym typeface="Arial Bold"/>
              </a:rPr>
              <a:t>Overview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61240" y="2050681"/>
            <a:ext cx="9377944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000">
                <a:solidFill>
                  <a:srgbClr val="000000"/>
                </a:solidFill>
                <a:latin typeface="Arial"/>
                <a:cs typeface="Arial Bold"/>
              </a:rPr>
              <a:t>Alongside over 270,000 insights from health staff and the public, </a:t>
            </a:r>
            <a:r>
              <a:rPr lang="en-GB" sz="2000" b="1">
                <a:solidFill>
                  <a:srgbClr val="000000"/>
                </a:solidFill>
                <a:latin typeface="Arial"/>
                <a:cs typeface="Arial Bold"/>
              </a:rPr>
              <a:t>1,600 organisations have contributed to the development of the 10 Year Health Plan since October 2024. </a:t>
            </a:r>
            <a:r>
              <a:rPr lang="en-GB" sz="2000">
                <a:solidFill>
                  <a:srgbClr val="000000"/>
                </a:solidFill>
                <a:latin typeface="Arial"/>
                <a:cs typeface="Arial Bold"/>
              </a:rPr>
              <a:t>This 10 Year Health Plan will get the NHS back on its feet and make it fit for the future. </a:t>
            </a:r>
            <a:endParaRPr lang="en-US" sz="2000">
              <a:solidFill>
                <a:srgbClr val="000000"/>
              </a:solidFill>
              <a:latin typeface="Arial"/>
              <a:cs typeface="Arial Bold"/>
            </a:endParaRPr>
          </a:p>
          <a:p>
            <a:endParaRPr lang="en-US" sz="2000" b="1">
              <a:solidFill>
                <a:srgbClr val="000000"/>
              </a:solidFill>
              <a:latin typeface="Arial"/>
              <a:cs typeface="Arial Bold"/>
            </a:endParaRPr>
          </a:p>
          <a:p>
            <a:r>
              <a:rPr lang="en-US" sz="2000" b="1">
                <a:solidFill>
                  <a:srgbClr val="000000"/>
                </a:solidFill>
                <a:latin typeface="Arial"/>
                <a:cs typeface="Arial Bold"/>
              </a:rPr>
              <a:t>The plan is backed with an extra £29 billion investment.  </a:t>
            </a:r>
          </a:p>
          <a:p>
            <a:endParaRPr lang="en-US" sz="2000" b="1">
              <a:solidFill>
                <a:srgbClr val="000000"/>
              </a:solidFill>
              <a:latin typeface="Arial"/>
              <a:cs typeface="Arial Bold"/>
            </a:endParaRPr>
          </a:p>
          <a:p>
            <a:r>
              <a:rPr lang="en-US" sz="2000" b="1">
                <a:solidFill>
                  <a:srgbClr val="000000"/>
                </a:solidFill>
                <a:latin typeface="Arial"/>
                <a:cs typeface="Arial Bold"/>
              </a:rPr>
              <a:t>It will deliver three transformational shifts in how the NHS works:</a:t>
            </a: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0000"/>
                </a:solidFill>
                <a:latin typeface="Arial"/>
                <a:cs typeface="Arial Bold"/>
              </a:rPr>
              <a:t>From hospital to community - </a:t>
            </a:r>
            <a:r>
              <a:rPr lang="en-US" sz="2000">
                <a:solidFill>
                  <a:srgbClr val="000000"/>
                </a:solidFill>
                <a:latin typeface="Arial"/>
                <a:cs typeface="Arial Bold"/>
              </a:rPr>
              <a:t>bringing healthcare directly to peoples’ doorsteps and homes and making treatment more accessible and convenient.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0000"/>
                </a:solidFill>
                <a:latin typeface="Arial"/>
                <a:cs typeface="Arial Bold"/>
              </a:rPr>
              <a:t>From analogue to digital - </a:t>
            </a:r>
            <a:r>
              <a:rPr lang="en-US" sz="2000">
                <a:solidFill>
                  <a:srgbClr val="000000"/>
                </a:solidFill>
                <a:latin typeface="Arial"/>
                <a:cs typeface="Arial Bold"/>
              </a:rPr>
              <a:t>harnessing technology to free healthcare staff from administrative burdens, while simplifying appointment bookings and health management.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rgbClr val="000000"/>
                </a:solidFill>
                <a:latin typeface="Arial"/>
                <a:cs typeface="Arial Bold"/>
              </a:rPr>
              <a:t>From sickness to prevention </a:t>
            </a:r>
            <a:r>
              <a:rPr lang="en-US" sz="2000">
                <a:solidFill>
                  <a:srgbClr val="000000"/>
                </a:solidFill>
                <a:latin typeface="Arial"/>
                <a:cs typeface="Arial Bold"/>
              </a:rPr>
              <a:t>- </a:t>
            </a:r>
            <a:r>
              <a:rPr lang="en-GB" sz="2000">
                <a:solidFill>
                  <a:srgbClr val="000000"/>
                </a:solidFill>
                <a:latin typeface="Arial"/>
                <a:cs typeface="Arial Bold"/>
              </a:rPr>
              <a:t>reaching patients earlier, to catch illness before it spreads and prevent it in the first place and by making the healthy choice the easy choice.</a:t>
            </a:r>
            <a:endParaRPr lang="en-US" sz="2000">
              <a:solidFill>
                <a:srgbClr val="000000"/>
              </a:solidFill>
              <a:latin typeface="Arial"/>
              <a:cs typeface="Arial Bold"/>
            </a:endParaRPr>
          </a:p>
        </p:txBody>
      </p:sp>
      <p:pic>
        <p:nvPicPr>
          <p:cNvPr id="11" name="Picture 10" descr="A blurry image of blue dots&#10;&#10;AI-generated content may be incorrect.">
            <a:extLst>
              <a:ext uri="{FF2B5EF4-FFF2-40B4-BE49-F238E27FC236}">
                <a16:creationId xmlns:a16="http://schemas.microsoft.com/office/drawing/2014/main" id="{3CEE96B2-7E8B-4A4A-A31B-6ECE59849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" y="9277253"/>
            <a:ext cx="18281059" cy="10166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484D131-8EF2-5BB6-2428-35E845458770}"/>
              </a:ext>
            </a:extLst>
          </p:cNvPr>
          <p:cNvSpPr/>
          <p:nvPr/>
        </p:nvSpPr>
        <p:spPr>
          <a:xfrm>
            <a:off x="9803398" y="7964"/>
            <a:ext cx="8484602" cy="1027903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516693" y="2940648"/>
            <a:ext cx="399879" cy="399879"/>
          </a:xfrm>
          <a:custGeom>
            <a:avLst/>
            <a:gdLst/>
            <a:ahLst/>
            <a:cxnLst/>
            <a:rect l="l" t="t" r="r" b="b"/>
            <a:pathLst>
              <a:path w="399879" h="399879">
                <a:moveTo>
                  <a:pt x="0" y="0"/>
                </a:moveTo>
                <a:lnTo>
                  <a:pt x="399879" y="0"/>
                </a:lnTo>
                <a:lnTo>
                  <a:pt x="399879" y="399878"/>
                </a:lnTo>
                <a:lnTo>
                  <a:pt x="0" y="399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516692" y="4971671"/>
            <a:ext cx="399879" cy="399879"/>
          </a:xfrm>
          <a:custGeom>
            <a:avLst/>
            <a:gdLst/>
            <a:ahLst/>
            <a:cxnLst/>
            <a:rect l="l" t="t" r="r" b="b"/>
            <a:pathLst>
              <a:path w="399879" h="399879">
                <a:moveTo>
                  <a:pt x="0" y="0"/>
                </a:moveTo>
                <a:lnTo>
                  <a:pt x="399879" y="0"/>
                </a:lnTo>
                <a:lnTo>
                  <a:pt x="399879" y="399879"/>
                </a:lnTo>
                <a:lnTo>
                  <a:pt x="0" y="3998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716631" y="7291460"/>
            <a:ext cx="399879" cy="399879"/>
          </a:xfrm>
          <a:custGeom>
            <a:avLst/>
            <a:gdLst/>
            <a:ahLst/>
            <a:cxnLst/>
            <a:rect l="l" t="t" r="r" b="b"/>
            <a:pathLst>
              <a:path w="399879" h="399879">
                <a:moveTo>
                  <a:pt x="0" y="0"/>
                </a:moveTo>
                <a:lnTo>
                  <a:pt x="399879" y="0"/>
                </a:lnTo>
                <a:lnTo>
                  <a:pt x="399879" y="399878"/>
                </a:lnTo>
                <a:lnTo>
                  <a:pt x="0" y="3998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-38216" y="7964"/>
            <a:ext cx="9841614" cy="6778165"/>
          </a:xfrm>
          <a:custGeom>
            <a:avLst/>
            <a:gdLst/>
            <a:ahLst/>
            <a:cxnLst/>
            <a:rect l="l" t="t" r="r" b="b"/>
            <a:pathLst>
              <a:path w="9841614" h="6778165">
                <a:moveTo>
                  <a:pt x="0" y="0"/>
                </a:moveTo>
                <a:lnTo>
                  <a:pt x="9841614" y="0"/>
                </a:lnTo>
                <a:lnTo>
                  <a:pt x="9841614" y="6778164"/>
                </a:lnTo>
                <a:lnTo>
                  <a:pt x="0" y="6778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27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0125855" y="1760310"/>
            <a:ext cx="738655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113"/>
              </a:lnSpc>
              <a:spcBef>
                <a:spcPct val="0"/>
              </a:spcBef>
            </a:pPr>
            <a:r>
              <a:rPr lang="en-GB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This is the 10 year plan to get the NHS back on its feet and to make it fit for the future, delivered through three big shifts. </a:t>
            </a:r>
            <a:endParaRPr lang="en-US" sz="2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132511" y="2913928"/>
            <a:ext cx="6539671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02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From hospital to community</a:t>
            </a:r>
            <a:r>
              <a:rPr lang="en-US" sz="2000">
                <a:solidFill>
                  <a:srgbClr val="FFFFFF"/>
                </a:solidFill>
                <a:latin typeface="Arial"/>
                <a:ea typeface="Arial Bold"/>
                <a:cs typeface="Arial"/>
                <a:sym typeface="Arial Bold"/>
              </a:rPr>
              <a:t>; transforming healthcare to improve</a:t>
            </a:r>
            <a:r>
              <a:rPr lang="en-GB" sz="2000">
                <a:solidFill>
                  <a:srgbClr val="FFFFFF"/>
                </a:solidFill>
                <a:latin typeface="Arial"/>
                <a:ea typeface="Arial Bold"/>
                <a:cs typeface="Arial"/>
                <a:sym typeface="Arial Bold"/>
              </a:rPr>
              <a:t> access to GPs and dentists, bringing services together into neighbourhood health centres, enabling quicker specialist referrals, convenient prescriptions, and round-the-clock mental health support - all designed to bring quality care closer to home.</a:t>
            </a:r>
            <a:endParaRPr lang="en-US" sz="2000">
              <a:solidFill>
                <a:srgbClr val="FFFFFF"/>
              </a:solidFill>
              <a:latin typeface="Arial"/>
              <a:ea typeface="Arial Bold"/>
              <a:cs typeface="Arial"/>
              <a:sym typeface="Arial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211754" y="4952243"/>
            <a:ext cx="6539671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8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From analogue to digital; </a:t>
            </a:r>
            <a:r>
              <a:rPr lang="en-GB" sz="2000">
                <a:solidFill>
                  <a:srgbClr val="FFFFFF"/>
                </a:solidFill>
                <a:latin typeface="Arial"/>
                <a:ea typeface="Arial Bold"/>
                <a:cs typeface="Arial"/>
                <a:sym typeface="Arial Bold"/>
              </a:rPr>
              <a:t>creating a seamless healthcare experience through digital innovation, with a single patient record accessible to patients and staff, AI-enhanced doctor services and specialist self-referrals via the NHS app, a digital red book for children's health information, and online booking that ensures equitable NHS access nationwide.</a:t>
            </a:r>
          </a:p>
          <a:p>
            <a:pPr marL="0" lvl="0" indent="0" algn="l">
              <a:lnSpc>
                <a:spcPts val="2178"/>
              </a:lnSpc>
              <a:spcBef>
                <a:spcPct val="0"/>
              </a:spcBef>
            </a:pPr>
            <a:endParaRPr lang="en-GB" sz="2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0" lvl="0" indent="0" algn="l">
              <a:lnSpc>
                <a:spcPts val="2178"/>
              </a:lnSpc>
              <a:spcBef>
                <a:spcPct val="0"/>
              </a:spcBef>
            </a:pPr>
            <a:endParaRPr lang="en-US" sz="2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211754" y="7386583"/>
            <a:ext cx="6539671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113"/>
              </a:lnSpc>
              <a:spcBef>
                <a:spcPct val="0"/>
              </a:spcBef>
            </a:pPr>
            <a:r>
              <a:rPr lang="en-US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From sickness to prevention;</a:t>
            </a:r>
            <a:r>
              <a:rPr lang="en-GB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GB" sz="2000">
                <a:solidFill>
                  <a:srgbClr val="FFFFFF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shifting to preventative healthcare by making healthy choices easier—banning energy drinks for under-16s, offering new weight loss services, introducing home screening kits, and providing financial support to low-income families. All to catch illness earlier.</a:t>
            </a:r>
            <a:endParaRPr lang="en-US" sz="2000">
              <a:solidFill>
                <a:srgbClr val="FFFFFF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125855" y="336132"/>
            <a:ext cx="7839688" cy="89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480"/>
              </a:lnSpc>
              <a:spcBef>
                <a:spcPct val="0"/>
              </a:spcBef>
            </a:pPr>
            <a:r>
              <a:rPr lang="en-US" sz="6000" b="1" u="none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10 Year Health Plan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8886" y="7273408"/>
            <a:ext cx="7839688" cy="281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80"/>
              </a:lnSpc>
              <a:spcBef>
                <a:spcPct val="0"/>
              </a:spcBef>
            </a:pPr>
            <a:r>
              <a:rPr lang="en-US" sz="2300" b="1" u="none">
                <a:solidFill>
                  <a:srgbClr val="000000"/>
                </a:solidFill>
                <a:latin typeface="Arial"/>
                <a:ea typeface="Arial Bold"/>
                <a:cs typeface="Arial Bold"/>
                <a:sym typeface="Arial Bold"/>
              </a:rPr>
              <a:t>The Ten Year Health Plan seizes the opportunities provided by new technology, medicines, and innovation to deliver better care for all patients - no matter where they live or how much they earn - and better value for taxpayers.</a:t>
            </a:r>
          </a:p>
          <a:p>
            <a:pPr marL="0" lvl="0" indent="0" algn="l">
              <a:lnSpc>
                <a:spcPts val="3680"/>
              </a:lnSpc>
              <a:spcBef>
                <a:spcPct val="0"/>
              </a:spcBef>
            </a:pPr>
            <a:endParaRPr lang="en-US" sz="2300" b="1" u="none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B9E3B7D7-9DB0-65BA-389F-56CBE4498E55}"/>
              </a:ext>
            </a:extLst>
          </p:cNvPr>
          <p:cNvSpPr txBox="1"/>
          <p:nvPr/>
        </p:nvSpPr>
        <p:spPr>
          <a:xfrm>
            <a:off x="10339973" y="9205987"/>
            <a:ext cx="7411452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113"/>
              </a:lnSpc>
              <a:spcBef>
                <a:spcPct val="0"/>
              </a:spcBef>
            </a:pPr>
            <a:r>
              <a:rPr lang="en-GB" sz="2000">
                <a:solidFill>
                  <a:srgbClr val="FFFFFF"/>
                </a:solidFill>
                <a:latin typeface="Arial"/>
                <a:ea typeface="Arial Bold"/>
                <a:cs typeface="Arial"/>
                <a:sym typeface="Arial Bold"/>
              </a:rPr>
              <a:t>At the same time, unnecessary bureaucracy will be cut, to give more power and resources to the frontline, </a:t>
            </a:r>
            <a:r>
              <a:rPr lang="en-GB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giving staff more time to care.</a:t>
            </a:r>
            <a:endParaRPr lang="en-US" sz="2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756933" y="681179"/>
            <a:ext cx="16779010" cy="1140621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l">
              <a:lnSpc>
                <a:spcPts val="7452"/>
              </a:lnSpc>
            </a:pPr>
            <a:r>
              <a:rPr lang="en-US" sz="5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What does the Plan mean for </a:t>
            </a:r>
            <a:r>
              <a:rPr lang="en-US" sz="5400" b="1">
                <a:solidFill>
                  <a:srgbClr val="000000"/>
                </a:solidFill>
                <a:latin typeface="Arial Bold"/>
                <a:cs typeface="Arial Bold"/>
                <a:sym typeface="Arial Bold"/>
              </a:rPr>
              <a:t>people by </a:t>
            </a:r>
            <a:r>
              <a:rPr lang="en-GB" sz="5400" b="1">
                <a:solidFill>
                  <a:srgbClr val="000000"/>
                </a:solidFill>
                <a:latin typeface="Arial Bold"/>
                <a:cs typeface="Arial Bold"/>
              </a:rPr>
              <a:t>2028/29?</a:t>
            </a:r>
            <a:endParaRPr lang="en-US" sz="5400" b="1">
              <a:solidFill>
                <a:srgbClr val="000000"/>
              </a:solidFill>
              <a:latin typeface="Arial Bold"/>
              <a:cs typeface="Arial Bold"/>
              <a:sym typeface="Arial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AD14F0-6B07-404E-2F62-90F4FA479624}"/>
              </a:ext>
            </a:extLst>
          </p:cNvPr>
          <p:cNvSpPr txBox="1"/>
          <p:nvPr/>
        </p:nvSpPr>
        <p:spPr>
          <a:xfrm>
            <a:off x="668743" y="2645033"/>
            <a:ext cx="5418160" cy="6432530"/>
          </a:xfrm>
          <a:prstGeom prst="rect">
            <a:avLst/>
          </a:prstGeom>
          <a:solidFill>
            <a:schemeClr val="tx2"/>
          </a:solidFill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b="1" i="0">
                <a:solidFill>
                  <a:schemeClr val="bg1"/>
                </a:solidFill>
                <a:effectLst/>
                <a:latin typeface="Arial" panose="020B0604020202020204" pitchFamily="34" charset="0"/>
              </a:defRPr>
            </a:lvl1pPr>
          </a:lstStyle>
          <a:p>
            <a:pPr algn="ctr"/>
            <a:r>
              <a:rPr lang="en-GB" sz="2400">
                <a:latin typeface="Arial"/>
                <a:cs typeface="Arial"/>
              </a:rPr>
              <a:t>HOSPITAL TO COMMUNITY</a:t>
            </a:r>
            <a:endParaRPr lang="en-US"/>
          </a:p>
          <a:p>
            <a:endParaRPr lang="en-GB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Restore GP access. </a:t>
            </a:r>
            <a:endParaRPr lang="en-GB">
              <a:cs typeface="Arial"/>
            </a:endParaRPr>
          </a:p>
          <a:p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A GP led Neighbourhood Health Service </a:t>
            </a:r>
            <a:r>
              <a:rPr lang="en-GB" b="0">
                <a:latin typeface="Arial"/>
                <a:cs typeface="Arial"/>
              </a:rPr>
              <a:t>with teams organised around groups with most need.</a:t>
            </a:r>
            <a:endParaRPr lang="en-GB" b="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GB" b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Care closer to the community - </a:t>
            </a:r>
            <a:r>
              <a:rPr lang="en-GB" b="0">
                <a:latin typeface="Arial"/>
                <a:cs typeface="Arial"/>
              </a:rPr>
              <a:t>Neighbourhood Health Centres in every community; increased pharmacy services and more NHS dentists. </a:t>
            </a:r>
            <a:endParaRPr lang="en-GB" b="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GB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Redesigning outpatient and diagnostic services</a:t>
            </a:r>
            <a:r>
              <a:rPr lang="en-GB" b="0">
                <a:latin typeface="Arial"/>
                <a:cs typeface="Arial"/>
              </a:rPr>
              <a:t>. </a:t>
            </a:r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GB" b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Redesigning urgent and emergency care </a:t>
            </a:r>
            <a:r>
              <a:rPr lang="en-GB" b="0">
                <a:latin typeface="Arial"/>
                <a:cs typeface="Arial"/>
              </a:rPr>
              <a:t>self-booking for urgent care services and Mental Health Emergency Departments co-located or close to 50% existing Type 1 A&amp;E units (over the next 5 years).</a:t>
            </a:r>
            <a:endParaRPr lang="en-GB">
              <a:cs typeface="Arial"/>
            </a:endParaRPr>
          </a:p>
          <a:p>
            <a:endParaRPr lang="en-GB" sz="2800"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A19140-C050-18C1-48EB-A32F21E2CCE4}"/>
              </a:ext>
            </a:extLst>
          </p:cNvPr>
          <p:cNvSpPr txBox="1"/>
          <p:nvPr/>
        </p:nvSpPr>
        <p:spPr>
          <a:xfrm>
            <a:off x="6380327" y="2645033"/>
            <a:ext cx="5527344" cy="609397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i="0">
                <a:effectLst/>
                <a:latin typeface="Arial"/>
                <a:cs typeface="Arial"/>
              </a:rPr>
              <a:t>ANALOGUE TO DIGITAL</a:t>
            </a:r>
            <a:endParaRPr lang="en-US"/>
          </a:p>
          <a:p>
            <a:pPr algn="l"/>
            <a:endParaRPr lang="en-GB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latin typeface="Arial"/>
                <a:cs typeface="Arial"/>
              </a:rPr>
              <a:t>NHS App</a:t>
            </a:r>
            <a:r>
              <a:rPr lang="en-GB">
                <a:latin typeface="Arial"/>
                <a:cs typeface="Arial"/>
              </a:rPr>
              <a:t> will be the front door to the NHS.</a:t>
            </a:r>
          </a:p>
          <a:p>
            <a:pPr marL="285750" indent="-285750">
              <a:buFont typeface="Arial"/>
              <a:buChar char="•"/>
            </a:pPr>
            <a:endParaRPr lang="en-GB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latin typeface="Arial"/>
                <a:cs typeface="Arial"/>
              </a:rPr>
              <a:t>‘</a:t>
            </a:r>
            <a:r>
              <a:rPr lang="en-GB" b="1" err="1">
                <a:latin typeface="Arial"/>
                <a:cs typeface="Arial"/>
              </a:rPr>
              <a:t>HealthStore</a:t>
            </a:r>
            <a:r>
              <a:rPr lang="en-GB" b="1">
                <a:latin typeface="Arial"/>
                <a:cs typeface="Arial"/>
              </a:rPr>
              <a:t>’ to access approved health apps - </a:t>
            </a:r>
            <a:r>
              <a:rPr lang="en-GB">
                <a:latin typeface="Arial"/>
                <a:cs typeface="Arial"/>
              </a:rPr>
              <a:t>enabling innovative SMEs to work more collaboratively with the NHS and regulators.</a:t>
            </a:r>
            <a:endParaRPr lang="en-GB"/>
          </a:p>
          <a:p>
            <a:endParaRPr lang="en-GB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latin typeface="Arial"/>
                <a:cs typeface="Arial"/>
              </a:rPr>
              <a:t>Single Patient Record - </a:t>
            </a:r>
            <a:r>
              <a:rPr lang="en-GB">
                <a:latin typeface="Arial"/>
                <a:cs typeface="Arial"/>
              </a:rPr>
              <a:t>More coordinated, personalised and predictive care. It will improve clinical outcomes, make decision-making more informed and speed up the delivery of care.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GB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latin typeface="Arial"/>
                <a:cs typeface="Arial"/>
              </a:rPr>
              <a:t>Digital liberation for staff - </a:t>
            </a:r>
            <a:r>
              <a:rPr lang="en-GB">
                <a:latin typeface="Arial"/>
                <a:cs typeface="Arial"/>
              </a:rPr>
              <a:t>Scale proven technology quickly, to boost clinical productivity. </a:t>
            </a:r>
          </a:p>
          <a:p>
            <a:pPr marL="285750" indent="-285750" algn="l">
              <a:buFont typeface="Arial"/>
              <a:buChar char="•"/>
            </a:pPr>
            <a:endParaRPr lang="en-GB">
              <a:latin typeface="Arial"/>
              <a:cs typeface="Arial"/>
            </a:endParaRPr>
          </a:p>
          <a:p>
            <a:pPr algn="l"/>
            <a:endParaRPr lang="en-GB" sz="1200" i="0">
              <a:effectLst/>
              <a:latin typeface="Arial" panose="020B0604020202020204" pitchFamily="34" charset="0"/>
              <a:cs typeface="Arial"/>
            </a:endParaRPr>
          </a:p>
          <a:p>
            <a:endParaRPr lang="en-GB" sz="1200">
              <a:latin typeface="Arial"/>
              <a:ea typeface="Calibri"/>
              <a:cs typeface="Arial"/>
            </a:endParaRPr>
          </a:p>
          <a:p>
            <a:endParaRPr lang="en-GB" sz="1200">
              <a:latin typeface="Arial"/>
              <a:ea typeface="Calibri"/>
              <a:cs typeface="Arial"/>
            </a:endParaRPr>
          </a:p>
          <a:p>
            <a:endParaRPr lang="en-GB" sz="1200">
              <a:latin typeface="Arial"/>
              <a:ea typeface="Calibri"/>
              <a:cs typeface="Arial"/>
            </a:endParaRPr>
          </a:p>
          <a:p>
            <a:endParaRPr lang="en-GB" sz="1200">
              <a:latin typeface="Arial"/>
              <a:ea typeface="Calibri"/>
              <a:cs typeface="Arial"/>
            </a:endParaRPr>
          </a:p>
          <a:p>
            <a:endParaRPr lang="en-GB" sz="1200">
              <a:latin typeface="Arial"/>
              <a:ea typeface="Calibri"/>
              <a:cs typeface="Arial"/>
            </a:endParaRPr>
          </a:p>
          <a:p>
            <a:endParaRPr lang="en-GB" sz="1200">
              <a:latin typeface="Arial"/>
              <a:ea typeface="Calibri"/>
              <a:cs typeface="Arial"/>
            </a:endParaRPr>
          </a:p>
          <a:p>
            <a:endParaRPr lang="en-GB" sz="1200">
              <a:latin typeface="Arial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F834B9-CEEF-0199-0E8D-F8E980D94A3E}"/>
              </a:ext>
            </a:extLst>
          </p:cNvPr>
          <p:cNvSpPr txBox="1"/>
          <p:nvPr/>
        </p:nvSpPr>
        <p:spPr>
          <a:xfrm>
            <a:off x="12220479" y="2645033"/>
            <a:ext cx="5418160" cy="6001643"/>
          </a:xfrm>
          <a:prstGeom prst="rect">
            <a:avLst/>
          </a:prstGeom>
          <a:solidFill>
            <a:schemeClr val="tx2"/>
          </a:solidFill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>
              <a:defRPr b="1" i="0">
                <a:solidFill>
                  <a:schemeClr val="bg1"/>
                </a:solidFill>
                <a:effectLst/>
                <a:latin typeface="Arial" panose="020B0604020202020204" pitchFamily="34" charset="0"/>
              </a:defRPr>
            </a:lvl1pPr>
          </a:lstStyle>
          <a:p>
            <a:pPr algn="ctr"/>
            <a:r>
              <a:rPr lang="en-GB" sz="2400">
                <a:latin typeface="Arial"/>
                <a:cs typeface="Arial"/>
              </a:rPr>
              <a:t>SICKNESS TO PREVENTION</a:t>
            </a:r>
            <a:endParaRPr lang="en-US"/>
          </a:p>
          <a:p>
            <a:endParaRPr lang="en-GB"/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Smoking - </a:t>
            </a:r>
            <a:r>
              <a:rPr lang="en-GB" b="0">
                <a:latin typeface="Arial"/>
                <a:cs typeface="Arial"/>
              </a:rPr>
              <a:t>Tobacco and Vapes Bill. </a:t>
            </a:r>
          </a:p>
          <a:p>
            <a:pPr marL="285750" indent="-285750">
              <a:buFont typeface="Arial"/>
              <a:buChar char="•"/>
            </a:pPr>
            <a:endParaRPr lang="en-GB" b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Obesity and physical activity – </a:t>
            </a:r>
            <a:r>
              <a:rPr lang="en-GB" b="0">
                <a:latin typeface="Arial"/>
                <a:cs typeface="Arial"/>
              </a:rPr>
              <a:t>update school food standards and reduce junk food advertising.</a:t>
            </a:r>
            <a:endParaRPr lang="en-GB" b="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GB" b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Alcohol - </a:t>
            </a:r>
            <a:r>
              <a:rPr lang="en-GB" b="0">
                <a:latin typeface="Arial"/>
                <a:cs typeface="Arial"/>
              </a:rPr>
              <a:t>support to make healthier choices with more information on health risks. </a:t>
            </a:r>
            <a:endParaRPr lang="en-GB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GB" b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Helping our children to flourish - </a:t>
            </a:r>
            <a:r>
              <a:rPr lang="en-GB" b="0">
                <a:latin typeface="Arial"/>
                <a:cs typeface="Arial"/>
              </a:rPr>
              <a:t>expand Mental Health Support Teams.</a:t>
            </a:r>
          </a:p>
          <a:p>
            <a:pPr marL="285750" indent="-285750">
              <a:buFont typeface="Arial"/>
              <a:buChar char="•"/>
            </a:pPr>
            <a:endParaRPr lang="en-GB" b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Employment and work - </a:t>
            </a:r>
            <a:r>
              <a:rPr lang="en-GB" b="0">
                <a:latin typeface="Arial"/>
                <a:cs typeface="Arial"/>
              </a:rPr>
              <a:t>local NHS service targets for reducing unemployment and economic inactivity. </a:t>
            </a:r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GB" b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Improve vaccination, screening and early diagnosis - </a:t>
            </a:r>
            <a:r>
              <a:rPr lang="en-GB" b="0">
                <a:latin typeface="Arial"/>
                <a:cs typeface="Arial"/>
              </a:rPr>
              <a:t>create a new genomics population health service. </a:t>
            </a:r>
          </a:p>
          <a:p>
            <a:endParaRPr lang="en-GB" b="0">
              <a:cs typeface="Arial"/>
            </a:endParaRPr>
          </a:p>
        </p:txBody>
      </p:sp>
      <p:pic>
        <p:nvPicPr>
          <p:cNvPr id="10" name="Picture 9" descr="A blurry image of blue dots&#10;&#10;AI-generated content may be incorrect.">
            <a:extLst>
              <a:ext uri="{FF2B5EF4-FFF2-40B4-BE49-F238E27FC236}">
                <a16:creationId xmlns:a16="http://schemas.microsoft.com/office/drawing/2014/main" id="{7C2E77A1-ADD9-DEED-E87D-DFC7A8949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" y="9644142"/>
            <a:ext cx="18281058" cy="76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51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0627" y="1219153"/>
            <a:ext cx="10590843" cy="2427899"/>
            <a:chOff x="0" y="-1773515"/>
            <a:chExt cx="22372014" cy="32371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372014" cy="1463674"/>
            </a:xfrm>
            <a:custGeom>
              <a:avLst/>
              <a:gdLst/>
              <a:ahLst/>
              <a:cxnLst/>
              <a:rect l="l" t="t" r="r" b="b"/>
              <a:pathLst>
                <a:path w="22372014" h="1463674">
                  <a:moveTo>
                    <a:pt x="0" y="0"/>
                  </a:moveTo>
                  <a:lnTo>
                    <a:pt x="22372014" y="0"/>
                  </a:lnTo>
                  <a:lnTo>
                    <a:pt x="22372014" y="1463674"/>
                  </a:lnTo>
                  <a:lnTo>
                    <a:pt x="0" y="14636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773515"/>
              <a:ext cx="22372014" cy="152082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452"/>
                </a:lnSpc>
              </a:pPr>
              <a:r>
                <a:rPr lang="en-US" sz="72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What does the Plan mean for </a:t>
              </a:r>
              <a:r>
                <a:rPr lang="en-US" sz="7200" b="1">
                  <a:solidFill>
                    <a:srgbClr val="000000"/>
                  </a:solidFill>
                  <a:latin typeface="Arial Bold"/>
                  <a:cs typeface="Arial Bold"/>
                  <a:sym typeface="Arial Bold"/>
                </a:rPr>
                <a:t>staff</a:t>
              </a:r>
              <a:r>
                <a:rPr lang="en-GB" sz="7200" b="1">
                  <a:solidFill>
                    <a:srgbClr val="000000"/>
                  </a:solidFill>
                  <a:latin typeface="Arial Bold"/>
                  <a:cs typeface="Arial Bold"/>
                </a:rPr>
                <a:t>?</a:t>
              </a:r>
              <a:endParaRPr lang="en-US" sz="7200" b="1">
                <a:solidFill>
                  <a:srgbClr val="000000"/>
                </a:solidFill>
                <a:latin typeface="Arial Bold"/>
                <a:cs typeface="Arial Bold"/>
                <a:sym typeface="Arial Bold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B4F7746-D30C-C4F4-147F-D39AF3585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756" y="-81973"/>
            <a:ext cx="7038774" cy="10335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20E031-DAC7-D53A-F829-815CBC5E7B55}"/>
              </a:ext>
            </a:extLst>
          </p:cNvPr>
          <p:cNvSpPr txBox="1"/>
          <p:nvPr/>
        </p:nvSpPr>
        <p:spPr>
          <a:xfrm>
            <a:off x="750627" y="2667938"/>
            <a:ext cx="9689910" cy="64633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b="1">
                <a:latin typeface="Arial"/>
                <a:cs typeface="Arial"/>
              </a:rPr>
              <a:t>A Workforce Plan - </a:t>
            </a:r>
            <a:r>
              <a:rPr lang="en-GB">
                <a:latin typeface="Arial"/>
                <a:cs typeface="Arial"/>
              </a:rPr>
              <a:t>Plans for training, education and retention. </a:t>
            </a:r>
            <a:endParaRPr lang="en-US">
              <a:latin typeface="Arial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b="1">
                <a:latin typeface="Arial"/>
                <a:cs typeface="Arial"/>
              </a:rPr>
              <a:t>Staff Standards - </a:t>
            </a:r>
            <a:r>
              <a:rPr lang="en-GB">
                <a:latin typeface="Arial"/>
                <a:cs typeface="Arial"/>
              </a:rPr>
              <a:t>Developing minimum standards for modern NHS employment with the Social Partnership Forum. </a:t>
            </a:r>
            <a:endParaRPr lang="en-US">
              <a:latin typeface="Arial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b="1">
                <a:latin typeface="Arial"/>
                <a:cs typeface="Arial"/>
              </a:rPr>
              <a:t>Self-sufficient workforce (by 2035) - </a:t>
            </a:r>
            <a:r>
              <a:rPr lang="en-GB">
                <a:latin typeface="Arial"/>
                <a:cs typeface="Arial"/>
              </a:rPr>
              <a:t>Encouraging the NHS to employ and develop domestic labour and reducing dependence on international labour to less than 10% of new recruits.</a:t>
            </a:r>
            <a:endParaRPr lang="en-GB" sz="2000"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b="1">
                <a:latin typeface="Arial"/>
                <a:cs typeface="Arial"/>
              </a:rPr>
              <a:t>Prioritise UK graduates for training (by 2035) - </a:t>
            </a:r>
            <a:r>
              <a:rPr lang="en-GB">
                <a:latin typeface="Arial"/>
                <a:cs typeface="Arial"/>
              </a:rPr>
              <a:t>UK medical graduates and other doctors who have worked in the NHS for a significant period given priority for foundation and specialty training.  </a:t>
            </a:r>
            <a:endParaRPr lang="en-GB">
              <a:latin typeface="Arial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b="1">
                <a:latin typeface="Arial"/>
                <a:cs typeface="Arial"/>
              </a:rPr>
              <a:t>Starting a conversation on contractual reform (by 2035) - </a:t>
            </a:r>
            <a:r>
              <a:rPr lang="en-GB">
                <a:latin typeface="Arial"/>
                <a:cs typeface="Arial"/>
              </a:rPr>
              <a:t>Work with trade unions and employers to maintain, update and reform employment contracts.</a:t>
            </a:r>
          </a:p>
          <a:p>
            <a:endParaRPr lang="en-GB" u="sng" strike="sngStrike">
              <a:latin typeface="Arial"/>
              <a:ea typeface="Calibri"/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b="1">
                <a:latin typeface="Arial"/>
                <a:cs typeface="Arial"/>
              </a:rPr>
              <a:t>Recruiting more locally (by 2035) - </a:t>
            </a:r>
            <a:r>
              <a:rPr lang="en-GB">
                <a:latin typeface="Arial"/>
                <a:cs typeface="Arial"/>
              </a:rPr>
              <a:t>New duties on NHS employers to consider how they use the local labour market and act as a growth generator. </a:t>
            </a:r>
          </a:p>
          <a:p>
            <a:endParaRPr lang="en-GB">
              <a:latin typeface="Arial"/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b="1">
                <a:latin typeface="Arial"/>
                <a:cs typeface="Arial"/>
              </a:rPr>
              <a:t>Curricula review (by</a:t>
            </a:r>
            <a:r>
              <a:rPr lang="en-GB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GB" b="1">
                <a:latin typeface="Arial"/>
                <a:cs typeface="Arial"/>
              </a:rPr>
              <a:t>2030) - </a:t>
            </a:r>
            <a:r>
              <a:rPr lang="en-GB">
                <a:latin typeface="Arial"/>
                <a:cs typeface="Arial"/>
              </a:rPr>
              <a:t>Ask regulators to review curricula to ensure the workforce have the right skills for the future.</a:t>
            </a:r>
            <a:endParaRPr lang="en-GB">
              <a:latin typeface="Arial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latin typeface="Arial"/>
              <a:cs typeface="Arial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814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660366" y="3593588"/>
            <a:ext cx="16779010" cy="1097756"/>
          </a:xfrm>
          <a:custGeom>
            <a:avLst/>
            <a:gdLst/>
            <a:ahLst/>
            <a:cxnLst/>
            <a:rect l="l" t="t" r="r" b="b"/>
            <a:pathLst>
              <a:path w="22372014" h="1463674">
                <a:moveTo>
                  <a:pt x="0" y="0"/>
                </a:moveTo>
                <a:lnTo>
                  <a:pt x="22372014" y="0"/>
                </a:lnTo>
                <a:lnTo>
                  <a:pt x="22372014" y="1463674"/>
                </a:lnTo>
                <a:lnTo>
                  <a:pt x="0" y="1463674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endParaRPr lang="en-GB"/>
          </a:p>
        </p:txBody>
      </p:sp>
      <p:pic>
        <p:nvPicPr>
          <p:cNvPr id="7" name="Picture 6" descr="A screenshot of a computer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CB055AD3-2B30-C4C8-A081-F68ACA703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39000"/>
            <a:ext cx="18288000" cy="304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17926B-8643-8052-D4EC-B607A1F027A9}"/>
              </a:ext>
            </a:extLst>
          </p:cNvPr>
          <p:cNvSpPr txBox="1"/>
          <p:nvPr/>
        </p:nvSpPr>
        <p:spPr>
          <a:xfrm>
            <a:off x="9049871" y="498693"/>
            <a:ext cx="880782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l"/>
            <a:r>
              <a:rPr lang="en-GB" sz="36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10 Year Health Plan has been launched.</a:t>
            </a:r>
            <a:endParaRPr lang="en-GB" sz="3600" b="0" i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l"/>
            <a:r>
              <a:rPr lang="en-GB" sz="36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GB" sz="3600" b="0" i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l"/>
            <a:r>
              <a:rPr lang="en-GB" sz="36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Swipe to see how the government is building an NHS fit for the future by making care easier, bringing services closer to you and using technology to transform healthcare 👇</a:t>
            </a:r>
            <a:endParaRPr lang="en-GB" sz="3600" b="0" i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l"/>
            <a:r>
              <a:rPr lang="en-GB" sz="36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GB" sz="3600" b="0" i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l"/>
            <a:r>
              <a:rPr lang="en-GB" sz="360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PM launches new era for NHS with easier care in neighbourhoods - GOV.UK</a:t>
            </a:r>
            <a:endParaRPr lang="en-GB" sz="3600" b="0" i="0">
              <a:solidFill>
                <a:srgbClr val="24242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43CE97A9-DDB2-EF91-EBCD-636DE3C534DB}"/>
              </a:ext>
            </a:extLst>
          </p:cNvPr>
          <p:cNvGrpSpPr/>
          <p:nvPr/>
        </p:nvGrpSpPr>
        <p:grpSpPr>
          <a:xfrm>
            <a:off x="559377" y="584154"/>
            <a:ext cx="16779010" cy="1689497"/>
            <a:chOff x="0" y="0"/>
            <a:chExt cx="22372014" cy="2252661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53122776-0EE5-7BA9-F878-BA5F50CAE85C}"/>
                </a:ext>
              </a:extLst>
            </p:cNvPr>
            <p:cNvSpPr/>
            <p:nvPr/>
          </p:nvSpPr>
          <p:spPr>
            <a:xfrm>
              <a:off x="0" y="0"/>
              <a:ext cx="22372014" cy="1463674"/>
            </a:xfrm>
            <a:custGeom>
              <a:avLst/>
              <a:gdLst/>
              <a:ahLst/>
              <a:cxnLst/>
              <a:rect l="l" t="t" r="r" b="b"/>
              <a:pathLst>
                <a:path w="22372014" h="1463674">
                  <a:moveTo>
                    <a:pt x="0" y="0"/>
                  </a:moveTo>
                  <a:lnTo>
                    <a:pt x="22372014" y="0"/>
                  </a:lnTo>
                  <a:lnTo>
                    <a:pt x="22372014" y="1463674"/>
                  </a:lnTo>
                  <a:lnTo>
                    <a:pt x="0" y="14636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49015F93-E56C-3B64-EA0B-32CFA893C103}"/>
                </a:ext>
              </a:extLst>
            </p:cNvPr>
            <p:cNvSpPr txBox="1"/>
            <p:nvPr/>
          </p:nvSpPr>
          <p:spPr>
            <a:xfrm>
              <a:off x="0" y="731837"/>
              <a:ext cx="10567623" cy="152082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452"/>
                </a:lnSpc>
              </a:pPr>
              <a:r>
                <a:rPr lang="en-US" sz="69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Social media carousel and copy 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9377" y="584154"/>
            <a:ext cx="16779010" cy="1689497"/>
            <a:chOff x="0" y="0"/>
            <a:chExt cx="22372014" cy="22526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372014" cy="1463674"/>
            </a:xfrm>
            <a:custGeom>
              <a:avLst/>
              <a:gdLst/>
              <a:ahLst/>
              <a:cxnLst/>
              <a:rect l="l" t="t" r="r" b="b"/>
              <a:pathLst>
                <a:path w="22372014" h="1463674">
                  <a:moveTo>
                    <a:pt x="0" y="0"/>
                  </a:moveTo>
                  <a:lnTo>
                    <a:pt x="22372014" y="0"/>
                  </a:lnTo>
                  <a:lnTo>
                    <a:pt x="22372014" y="1463674"/>
                  </a:lnTo>
                  <a:lnTo>
                    <a:pt x="0" y="14636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31837"/>
              <a:ext cx="10567623" cy="152082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452"/>
                </a:lnSpc>
              </a:pPr>
              <a:r>
                <a:rPr lang="en-US" sz="69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Social media graphic and copy </a:t>
              </a:r>
            </a:p>
          </p:txBody>
        </p:sp>
      </p:grpSp>
      <p:pic>
        <p:nvPicPr>
          <p:cNvPr id="8" name="Picture 7" descr="A blurry image of blue dots&#10;&#10;AI-generated content may be incorrect.">
            <a:extLst>
              <a:ext uri="{FF2B5EF4-FFF2-40B4-BE49-F238E27FC236}">
                <a16:creationId xmlns:a16="http://schemas.microsoft.com/office/drawing/2014/main" id="{123E6E5F-74E1-E580-09BC-476527915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41019"/>
            <a:ext cx="10054931" cy="762648"/>
          </a:xfrm>
          <a:prstGeom prst="rect">
            <a:avLst/>
          </a:prstGeom>
        </p:spPr>
      </p:pic>
      <p:pic>
        <p:nvPicPr>
          <p:cNvPr id="9" name="Picture 8" descr="A screenshot of a health plan&#10;&#10;AI-generated content may be incorrect.">
            <a:hlinkClick r:id="rId3"/>
            <a:extLst>
              <a:ext uri="{FF2B5EF4-FFF2-40B4-BE49-F238E27FC236}">
                <a16:creationId xmlns:a16="http://schemas.microsoft.com/office/drawing/2014/main" id="{410B64E5-9223-0C6B-1757-DD926A60A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1" y="4338"/>
            <a:ext cx="8226130" cy="102826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78207E-859E-D635-27E5-DD0686247BB4}"/>
              </a:ext>
            </a:extLst>
          </p:cNvPr>
          <p:cNvSpPr txBox="1"/>
          <p:nvPr/>
        </p:nvSpPr>
        <p:spPr>
          <a:xfrm>
            <a:off x="753035" y="2724376"/>
            <a:ext cx="9144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>
                <a:latin typeface="Arial" panose="020B0604020202020204" pitchFamily="34" charset="0"/>
                <a:cs typeface="Arial" panose="020B0604020202020204" pitchFamily="34" charset="0"/>
              </a:rPr>
              <a:t>The 10 Year Health Plan has been launched.</a:t>
            </a:r>
          </a:p>
          <a:p>
            <a:endParaRPr lang="en-GB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>
                <a:latin typeface="Arial" panose="020B0604020202020204" pitchFamily="34" charset="0"/>
                <a:cs typeface="Arial" panose="020B0604020202020204" pitchFamily="34" charset="0"/>
              </a:rPr>
              <a:t>The government is building an NHS fit for the future by making care easier, bringing services closer to you and using technology to transform healthcare.</a:t>
            </a:r>
          </a:p>
          <a:p>
            <a:endParaRPr lang="en-GB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>
                <a:latin typeface="Arial" panose="020B0604020202020204" pitchFamily="34" charset="0"/>
                <a:cs typeface="Arial" panose="020B0604020202020204" pitchFamily="34" charset="0"/>
              </a:rPr>
              <a:t>Learn more: </a:t>
            </a:r>
            <a:r>
              <a:rPr lang="en-GB" sz="360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PM launches new era for NHS with easier care in neighbourhoods - GOV.UK</a:t>
            </a:r>
            <a:endParaRPr lang="en-GB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8144" y="-4877"/>
            <a:ext cx="16858281" cy="2438039"/>
            <a:chOff x="-1446508" y="-599592"/>
            <a:chExt cx="22477708" cy="32507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446508" y="-599592"/>
              <a:ext cx="21031200" cy="27082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7128"/>
                </a:lnSpc>
              </a:pPr>
              <a:r>
                <a:rPr lang="en-US" sz="66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Get involved: Your channels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260604" y="2180827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9742460" y="2433162"/>
            <a:ext cx="2206050" cy="2200068"/>
          </a:xfrm>
          <a:custGeom>
            <a:avLst/>
            <a:gdLst/>
            <a:ahLst/>
            <a:cxnLst/>
            <a:rect l="l" t="t" r="r" b="b"/>
            <a:pathLst>
              <a:path w="2392072" h="2057400">
                <a:moveTo>
                  <a:pt x="0" y="0"/>
                </a:moveTo>
                <a:lnTo>
                  <a:pt x="2392072" y="0"/>
                </a:lnTo>
                <a:lnTo>
                  <a:pt x="2392072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2976909" y="2044978"/>
            <a:ext cx="5279585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latin typeface="Arial" panose="020B0604020202020204" pitchFamily="34" charset="0"/>
                <a:cs typeface="Arial" panose="020B0604020202020204" pitchFamily="34" charset="0"/>
              </a:rPr>
              <a:t>Social media posts: </a:t>
            </a:r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Emphasise the importance of the 10 Year Health Plan. This could be through blog posts, vlogs, or LinkedIn articles on the plan.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390495" y="1184833"/>
            <a:ext cx="4869788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b="1">
                <a:latin typeface="Arial"/>
                <a:cs typeface="Arial"/>
              </a:rPr>
              <a:t>Boost DHSC messages: </a:t>
            </a:r>
            <a:r>
              <a:rPr lang="en-GB" sz="2800">
                <a:latin typeface="Arial"/>
                <a:cs typeface="Arial"/>
              </a:rPr>
              <a:t>Stay up to date by following and tagging DHSC on social media. Share the latest news and encourage your network to engage in the conversation.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43642" y="8576102"/>
            <a:ext cx="15676245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800" b="1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Please contact </a:t>
            </a:r>
            <a:r>
              <a:rPr lang="en-US" sz="2800" b="1">
                <a:solidFill>
                  <a:srgbClr val="000000"/>
                </a:solidFill>
                <a:latin typeface="Arial"/>
                <a:ea typeface="Calibri (MS)"/>
                <a:cs typeface="Arial"/>
                <a:sym typeface="Calibri (MS)"/>
                <a:hlinkClick r:id="rId6"/>
              </a:rPr>
              <a:t>dhscexternalaffairs@dhsc.gov.uk</a:t>
            </a:r>
            <a:r>
              <a:rPr lang="en-US" sz="2800" b="1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 if you would like support for your communications activity.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45B57047-1048-6A0F-3237-E780C89C1D28}"/>
              </a:ext>
            </a:extLst>
          </p:cNvPr>
          <p:cNvSpPr txBox="1"/>
          <p:nvPr/>
        </p:nvSpPr>
        <p:spPr>
          <a:xfrm>
            <a:off x="6193205" y="5906105"/>
            <a:ext cx="6662178" cy="2133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latin typeface="Arial" panose="020B0604020202020204" pitchFamily="34" charset="0"/>
                <a:cs typeface="Arial" panose="020B0604020202020204" pitchFamily="34" charset="0"/>
              </a:rPr>
              <a:t>Your own channels: </a:t>
            </a:r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Use your newsletters and website to share how the 10 Year Health Plan will benefit your supporters, members and campaigners. 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pic>
        <p:nvPicPr>
          <p:cNvPr id="17" name="Graphic 16" descr="Internet with solid fill">
            <a:extLst>
              <a:ext uri="{FF2B5EF4-FFF2-40B4-BE49-F238E27FC236}">
                <a16:creationId xmlns:a16="http://schemas.microsoft.com/office/drawing/2014/main" id="{6376D5C7-0C80-9304-9185-3E1AAA35B6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55128" y="5821064"/>
            <a:ext cx="2057400" cy="2057400"/>
          </a:xfrm>
          <a:prstGeom prst="rect">
            <a:avLst/>
          </a:prstGeom>
        </p:spPr>
      </p:pic>
      <p:pic>
        <p:nvPicPr>
          <p:cNvPr id="16" name="Picture 15" descr="A blurry image of blue dots&#10;&#10;AI-generated content may be incorrect.">
            <a:extLst>
              <a:ext uri="{FF2B5EF4-FFF2-40B4-BE49-F238E27FC236}">
                <a16:creationId xmlns:a16="http://schemas.microsoft.com/office/drawing/2014/main" id="{BDFD530E-F507-23E0-41AF-D0D5200FDA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0" y="9644142"/>
            <a:ext cx="18281058" cy="76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55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D034AEA1-1BCE-DEA8-6257-9815AE2C8911}"/>
              </a:ext>
            </a:extLst>
          </p:cNvPr>
          <p:cNvSpPr txBox="1"/>
          <p:nvPr/>
        </p:nvSpPr>
        <p:spPr>
          <a:xfrm>
            <a:off x="258144" y="-4877"/>
            <a:ext cx="15773400" cy="2031208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>
              <a:lnSpc>
                <a:spcPts val="7128"/>
              </a:lnSpc>
            </a:pPr>
            <a:r>
              <a:rPr lang="en-US" sz="6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Get involved: Wider media output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8828A968-4251-9CF2-B058-949C327D0330}"/>
              </a:ext>
            </a:extLst>
          </p:cNvPr>
          <p:cNvSpPr txBox="1"/>
          <p:nvPr/>
        </p:nvSpPr>
        <p:spPr>
          <a:xfrm>
            <a:off x="1305877" y="8368360"/>
            <a:ext cx="15676245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800" b="1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Please contact </a:t>
            </a:r>
            <a:r>
              <a:rPr lang="en-US" sz="2800" b="1">
                <a:solidFill>
                  <a:srgbClr val="000000"/>
                </a:solidFill>
                <a:latin typeface="Arial"/>
                <a:ea typeface="Calibri (MS)"/>
                <a:cs typeface="Arial"/>
                <a:sym typeface="Calibri (MS)"/>
                <a:hlinkClick r:id="rId2"/>
              </a:rPr>
              <a:t>dhscexternalaffairs@dhsc.gov.uk</a:t>
            </a:r>
            <a:r>
              <a:rPr lang="en-US" sz="2800" b="1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 if you would like support for your communications activity.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0" name="Freeform 8"/>
          <p:cNvSpPr/>
          <p:nvPr/>
        </p:nvSpPr>
        <p:spPr>
          <a:xfrm>
            <a:off x="680409" y="2626502"/>
            <a:ext cx="2057400" cy="994645"/>
          </a:xfrm>
          <a:custGeom>
            <a:avLst/>
            <a:gdLst/>
            <a:ahLst/>
            <a:cxnLst/>
            <a:rect l="l" t="t" r="r" b="b"/>
            <a:pathLst>
              <a:path w="2057400" h="994645">
                <a:moveTo>
                  <a:pt x="0" y="0"/>
                </a:moveTo>
                <a:lnTo>
                  <a:pt x="2057400" y="0"/>
                </a:lnTo>
                <a:lnTo>
                  <a:pt x="2057400" y="994645"/>
                </a:lnTo>
                <a:lnTo>
                  <a:pt x="0" y="9946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34E0B455-865B-9927-5362-CF3201E85377}"/>
              </a:ext>
            </a:extLst>
          </p:cNvPr>
          <p:cNvSpPr txBox="1"/>
          <p:nvPr/>
        </p:nvSpPr>
        <p:spPr>
          <a:xfrm>
            <a:off x="2976909" y="2044978"/>
            <a:ext cx="5279585" cy="2995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latin typeface="Arial"/>
                <a:cs typeface="Arial"/>
              </a:rPr>
              <a:t>Immediate Media support: </a:t>
            </a:r>
            <a:r>
              <a:rPr lang="en-GB" sz="2800">
                <a:latin typeface="Arial"/>
                <a:cs typeface="Arial"/>
              </a:rPr>
              <a:t>Provide a statement that highlights the significance of the 10 Year Health Plan to relevant media outlets for future announcements.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BAF5A273-7519-D960-1F5F-BE3FC26A4AD6}"/>
              </a:ext>
            </a:extLst>
          </p:cNvPr>
          <p:cNvSpPr txBox="1"/>
          <p:nvPr/>
        </p:nvSpPr>
        <p:spPr>
          <a:xfrm>
            <a:off x="12390495" y="1184833"/>
            <a:ext cx="4869788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800" b="1">
                <a:latin typeface="Arial"/>
                <a:cs typeface="Arial"/>
              </a:rPr>
              <a:t>Case studies: </a:t>
            </a:r>
            <a:r>
              <a:rPr lang="en-GB" sz="2800">
                <a:latin typeface="Arial"/>
                <a:cs typeface="Arial"/>
              </a:rPr>
              <a:t>If you - or organisations in your networks - have case studies that highlight how patients and/or staff are already benefitting from NHS transformation, we'd love to hear them.</a:t>
            </a:r>
            <a:endParaRPr lang="en-US" sz="2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304B91-CEE7-A468-8C47-8C28319BA728}"/>
              </a:ext>
            </a:extLst>
          </p:cNvPr>
          <p:cNvSpPr txBox="1"/>
          <p:nvPr/>
        </p:nvSpPr>
        <p:spPr>
          <a:xfrm>
            <a:off x="6193204" y="5906105"/>
            <a:ext cx="6836995" cy="2133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1">
                <a:latin typeface="Arial" panose="020B0604020202020204" pitchFamily="34" charset="0"/>
                <a:cs typeface="Arial" panose="020B0604020202020204" pitchFamily="34" charset="0"/>
              </a:rPr>
              <a:t>Op-eds: </a:t>
            </a:r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Write your own op-eds for media outlets, highlighting the benefits of the plan for your sector. Do get in touch if you’d like to explore a joint op-ed with DHSC. 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pic>
        <p:nvPicPr>
          <p:cNvPr id="17" name="Graphic 16" descr="Typewriter with solid fill">
            <a:extLst>
              <a:ext uri="{FF2B5EF4-FFF2-40B4-BE49-F238E27FC236}">
                <a16:creationId xmlns:a16="http://schemas.microsoft.com/office/drawing/2014/main" id="{4B58685D-9D1C-EF2D-6742-AD3D6D6BD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9021" y="5914709"/>
            <a:ext cx="1654967" cy="1654967"/>
          </a:xfrm>
          <a:prstGeom prst="rect">
            <a:avLst/>
          </a:prstGeom>
        </p:spPr>
      </p:pic>
      <p:pic>
        <p:nvPicPr>
          <p:cNvPr id="18" name="Picture 17" descr="A blurry image of blue dots&#10;&#10;AI-generated content may be incorrect.">
            <a:extLst>
              <a:ext uri="{FF2B5EF4-FFF2-40B4-BE49-F238E27FC236}">
                <a16:creationId xmlns:a16="http://schemas.microsoft.com/office/drawing/2014/main" id="{065AAA35-D19B-6211-B32E-BEC17FF630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" y="9644142"/>
            <a:ext cx="18281058" cy="762648"/>
          </a:xfrm>
          <a:prstGeom prst="rect">
            <a:avLst/>
          </a:prstGeom>
        </p:spPr>
      </p:pic>
      <p:pic>
        <p:nvPicPr>
          <p:cNvPr id="16" name="Picture 15" descr="A black and white icon of a document and a magnifying glass&#10;&#10;AI-generated content may be incorrect.">
            <a:extLst>
              <a:ext uri="{FF2B5EF4-FFF2-40B4-BE49-F238E27FC236}">
                <a16:creationId xmlns:a16="http://schemas.microsoft.com/office/drawing/2014/main" id="{95A69B3C-5D0E-A6BF-50B7-B339A68BDD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2703" y="2042405"/>
            <a:ext cx="2264480" cy="216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82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388" y="0"/>
            <a:ext cx="8369586" cy="10287000"/>
            <a:chOff x="0" y="0"/>
            <a:chExt cx="12852781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852781" cy="13716000"/>
            </a:xfrm>
            <a:custGeom>
              <a:avLst/>
              <a:gdLst/>
              <a:ahLst/>
              <a:cxnLst/>
              <a:rect l="l" t="t" r="r" b="b"/>
              <a:pathLst>
                <a:path w="12852781" h="13716000">
                  <a:moveTo>
                    <a:pt x="0" y="0"/>
                  </a:moveTo>
                  <a:lnTo>
                    <a:pt x="12852781" y="0"/>
                  </a:lnTo>
                  <a:lnTo>
                    <a:pt x="1285278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8137" r="-3158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6081635" y="5891445"/>
            <a:ext cx="1446848" cy="1339406"/>
            <a:chOff x="0" y="0"/>
            <a:chExt cx="1929130" cy="1785874"/>
          </a:xfrm>
        </p:grpSpPr>
        <p:sp>
          <p:nvSpPr>
            <p:cNvPr id="8" name="Freeform 8" descr="LinkedIn: Job Search &amp; News on the App Store"/>
            <p:cNvSpPr/>
            <p:nvPr/>
          </p:nvSpPr>
          <p:spPr>
            <a:xfrm>
              <a:off x="0" y="0"/>
              <a:ext cx="1929130" cy="1785874"/>
            </a:xfrm>
            <a:custGeom>
              <a:avLst/>
              <a:gdLst/>
              <a:ahLst/>
              <a:cxnLst/>
              <a:rect l="l" t="t" r="r" b="b"/>
              <a:pathLst>
                <a:path w="1929130" h="1785874">
                  <a:moveTo>
                    <a:pt x="0" y="0"/>
                  </a:moveTo>
                  <a:lnTo>
                    <a:pt x="1929130" y="0"/>
                  </a:lnTo>
                  <a:lnTo>
                    <a:pt x="1929130" y="1785874"/>
                  </a:lnTo>
                  <a:lnTo>
                    <a:pt x="0" y="1785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1340" t="-21273" r="-77277" b="-2539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6067524" y="8092580"/>
            <a:ext cx="1378076" cy="1339406"/>
            <a:chOff x="0" y="0"/>
            <a:chExt cx="1837436" cy="1785874"/>
          </a:xfrm>
        </p:grpSpPr>
        <p:sp>
          <p:nvSpPr>
            <p:cNvPr id="10" name="Freeform 10"/>
            <p:cNvSpPr/>
            <p:nvPr/>
          </p:nvSpPr>
          <p:spPr>
            <a:xfrm flipH="1">
              <a:off x="0" y="0"/>
              <a:ext cx="1837436" cy="1785874"/>
            </a:xfrm>
            <a:custGeom>
              <a:avLst/>
              <a:gdLst/>
              <a:ahLst/>
              <a:cxnLst/>
              <a:rect l="l" t="t" r="r" b="b"/>
              <a:pathLst>
                <a:path w="1837436" h="1785874">
                  <a:moveTo>
                    <a:pt x="1837436" y="0"/>
                  </a:moveTo>
                  <a:lnTo>
                    <a:pt x="0" y="0"/>
                  </a:lnTo>
                  <a:lnTo>
                    <a:pt x="0" y="1785874"/>
                  </a:lnTo>
                  <a:lnTo>
                    <a:pt x="1837436" y="1785874"/>
                  </a:lnTo>
                  <a:lnTo>
                    <a:pt x="1837436" y="0"/>
                  </a:lnTo>
                  <a:close/>
                </a:path>
              </a:pathLst>
            </a:custGeom>
            <a:blipFill>
              <a:blip r:embed="rId4"/>
              <a:stretch>
                <a:fillRect t="-1443" r="2" b="-144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6159669" y="1748397"/>
            <a:ext cx="1262539" cy="1189768"/>
            <a:chOff x="0" y="0"/>
            <a:chExt cx="1683385" cy="1586357"/>
          </a:xfrm>
        </p:grpSpPr>
        <p:sp>
          <p:nvSpPr>
            <p:cNvPr id="12" name="Freeform 12" descr="Twitter rebrand to X: What does it mean for the platform? | Think"/>
            <p:cNvSpPr/>
            <p:nvPr/>
          </p:nvSpPr>
          <p:spPr>
            <a:xfrm>
              <a:off x="0" y="0"/>
              <a:ext cx="1683385" cy="1586357"/>
            </a:xfrm>
            <a:custGeom>
              <a:avLst/>
              <a:gdLst/>
              <a:ahLst/>
              <a:cxnLst/>
              <a:rect l="l" t="t" r="r" b="b"/>
              <a:pathLst>
                <a:path w="1683385" h="1586357">
                  <a:moveTo>
                    <a:pt x="0" y="0"/>
                  </a:moveTo>
                  <a:lnTo>
                    <a:pt x="1683385" y="0"/>
                  </a:lnTo>
                  <a:lnTo>
                    <a:pt x="1683385" y="1586357"/>
                  </a:lnTo>
                  <a:lnTo>
                    <a:pt x="0" y="1586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7000" t="-18717" r="-57183" b="-1536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6127464" y="3752396"/>
            <a:ext cx="1353694" cy="1277208"/>
            <a:chOff x="0" y="0"/>
            <a:chExt cx="1804924" cy="170294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04924" cy="1702943"/>
            </a:xfrm>
            <a:custGeom>
              <a:avLst/>
              <a:gdLst/>
              <a:ahLst/>
              <a:cxnLst/>
              <a:rect l="l" t="t" r="r" b="b"/>
              <a:pathLst>
                <a:path w="1804924" h="1702943">
                  <a:moveTo>
                    <a:pt x="0" y="0"/>
                  </a:moveTo>
                  <a:lnTo>
                    <a:pt x="1804924" y="0"/>
                  </a:lnTo>
                  <a:lnTo>
                    <a:pt x="1804924" y="1702943"/>
                  </a:lnTo>
                  <a:lnTo>
                    <a:pt x="0" y="1702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5240" t="-24632" r="-88202" b="-2752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439882" y="4105793"/>
            <a:ext cx="2694129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u="sng">
                <a:solidFill>
                  <a:srgbClr val="0563C1"/>
                </a:solidFill>
                <a:latin typeface="Arial"/>
                <a:ea typeface="Calibri (MS)"/>
                <a:cs typeface="Calibri (MS)"/>
                <a:sym typeface="Calibri (MS)"/>
                <a:hlinkClick r:id="rId7" tooltip="https://www.facebook.com/DHSCgovuk/?locale=en_GB"/>
              </a:rPr>
              <a:t>@dhscgovuk</a:t>
            </a:r>
            <a:endParaRPr lang="en-US" sz="3600" u="sng">
              <a:solidFill>
                <a:srgbClr val="0563C1"/>
              </a:solidFill>
              <a:latin typeface="Arial"/>
              <a:ea typeface="Calibri (MS)"/>
              <a:cs typeface="Calibri (MS)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439882" y="8493801"/>
            <a:ext cx="2693291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u="sng">
                <a:solidFill>
                  <a:srgbClr val="0563C1"/>
                </a:solidFill>
                <a:latin typeface="Arial"/>
                <a:ea typeface="Calibri (MS)"/>
                <a:cs typeface="Calibri (MS)"/>
                <a:sym typeface="Calibri (MS)"/>
                <a:hlinkClick r:id="rId8" tooltip="mailto:I@dhscgovuk"/>
              </a:rPr>
              <a:t>@dhscgovuk</a:t>
            </a:r>
            <a:endParaRPr lang="en-US" sz="3600" u="sng">
              <a:solidFill>
                <a:srgbClr val="0563C1"/>
              </a:solidFill>
              <a:latin typeface="Arial"/>
              <a:ea typeface="Calibri (MS)"/>
              <a:cs typeface="Calibri (MS)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522757" y="6123703"/>
            <a:ext cx="4432396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u="sng">
                <a:solidFill>
                  <a:srgbClr val="0563C1"/>
                </a:solidFill>
                <a:latin typeface="Arial"/>
                <a:ea typeface="Calibri (MS)"/>
                <a:cs typeface="Calibri (MS)"/>
                <a:sym typeface="Calibri (MS)"/>
                <a:hlinkClick r:id="rId9" tooltip="https://www.linkedin.com/company/dhsc/posts/?feedView=all"/>
              </a:rPr>
              <a:t>Department of Health and Social Care</a:t>
            </a:r>
            <a:endParaRPr lang="en-US" sz="3600" u="sng">
              <a:solidFill>
                <a:srgbClr val="0563C1"/>
              </a:solidFill>
              <a:latin typeface="Arial"/>
              <a:ea typeface="Calibri (MS)"/>
              <a:cs typeface="Calibri (MS)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446863" y="2060280"/>
            <a:ext cx="3388357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u="sng">
                <a:solidFill>
                  <a:srgbClr val="0563C1"/>
                </a:solidFill>
                <a:latin typeface="Arial"/>
                <a:ea typeface="Calibri (MS)"/>
                <a:cs typeface="Calibri (MS)"/>
                <a:sym typeface="Calibri (MS)"/>
                <a:hlinkClick r:id="rId10" tooltip="https://x.com/DHSCgovuk?ref_src=twsrc%5Egoogle%7Ctwcamp%5Eserp%7Ctwgr%5Eauthor"/>
              </a:rPr>
              <a:t>@DHSCgovuk</a:t>
            </a:r>
            <a:endParaRPr lang="en-US" sz="3600" u="sng">
              <a:solidFill>
                <a:srgbClr val="0563C1"/>
              </a:solidFill>
              <a:latin typeface="Arial"/>
              <a:ea typeface="Calibri (MS)"/>
              <a:cs typeface="Calibri (MS)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2A84EF-C66B-B17C-84B3-67BD27C991DB}"/>
              </a:ext>
            </a:extLst>
          </p:cNvPr>
          <p:cNvSpPr txBox="1"/>
          <p:nvPr/>
        </p:nvSpPr>
        <p:spPr>
          <a:xfrm>
            <a:off x="8805333" y="381000"/>
            <a:ext cx="864305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5400" b="1">
                <a:latin typeface="Arial"/>
                <a:ea typeface="Calibri"/>
                <a:cs typeface="Arial"/>
              </a:rPr>
              <a:t>Share and promote</a:t>
            </a:r>
            <a:endParaRPr lang="en-GB" sz="5400" b="1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93341" y="2107129"/>
            <a:ext cx="14501319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25"/>
              </a:lnSpc>
            </a:pPr>
            <a:r>
              <a:rPr lang="en-US" sz="8500" b="1">
                <a:solidFill>
                  <a:srgbClr val="000000"/>
                </a:solidFill>
                <a:latin typeface="Arial"/>
                <a:ea typeface="Calibri (MS) Bold"/>
                <a:cs typeface="Arial"/>
                <a:sym typeface="Calibri (MS) Bold"/>
              </a:rPr>
              <a:t>Where to find out more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03651" y="5143866"/>
            <a:ext cx="5064700" cy="454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ctr">
              <a:lnSpc>
                <a:spcPts val="6000"/>
              </a:lnSpc>
              <a:buFont typeface="Wingdings"/>
              <a:buChar char="Ø"/>
            </a:pPr>
            <a:r>
              <a:rPr lang="en-US" sz="4000" b="1">
                <a:solidFill>
                  <a:srgbClr val="00000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Press Notice: </a:t>
            </a:r>
            <a:r>
              <a:rPr lang="en-GB" sz="400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PM launches new era for NHS with easier care in neighbourhoods - GOV.UK</a:t>
            </a:r>
            <a:r>
              <a:rPr lang="en-US" sz="4000" b="1">
                <a:solidFill>
                  <a:srgbClr val="00000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55230" y="5157976"/>
            <a:ext cx="5361034" cy="37716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ctr">
              <a:lnSpc>
                <a:spcPts val="6000"/>
              </a:lnSpc>
              <a:buFont typeface="Wingdings"/>
              <a:buChar char="Ø"/>
            </a:pPr>
            <a:r>
              <a:rPr lang="en-US" sz="4000" b="1">
                <a:solidFill>
                  <a:srgbClr val="000000"/>
                </a:solidFill>
                <a:latin typeface="Arial"/>
                <a:ea typeface="Calibri (MS) Bold"/>
                <a:cs typeface="Arial"/>
                <a:sym typeface="Calibri (MS) Bold"/>
              </a:rPr>
              <a:t>10 Year Health Plan: </a:t>
            </a:r>
            <a:r>
              <a:rPr lang="en-GB" sz="40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10 Year Health Plan for England: fit for the future - GOV.UK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blurry image of blue dots&#10;&#10;AI-generated content may be incorrect.">
            <a:extLst>
              <a:ext uri="{FF2B5EF4-FFF2-40B4-BE49-F238E27FC236}">
                <a16:creationId xmlns:a16="http://schemas.microsoft.com/office/drawing/2014/main" id="{E8D32D42-AB80-8A17-93EC-079376F72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080" y="4285648"/>
            <a:ext cx="13795840" cy="45719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99B3DB77-CE3B-F013-1E42-7479C11FB000}"/>
              </a:ext>
            </a:extLst>
          </p:cNvPr>
          <p:cNvSpPr txBox="1"/>
          <p:nvPr/>
        </p:nvSpPr>
        <p:spPr>
          <a:xfrm>
            <a:off x="11555738" y="5143500"/>
            <a:ext cx="5722328" cy="454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ctr">
              <a:lnSpc>
                <a:spcPts val="6000"/>
              </a:lnSpc>
              <a:buFont typeface="Wingdings"/>
              <a:buChar char="Ø"/>
            </a:pPr>
            <a:r>
              <a:rPr lang="en-US" sz="4000" b="1">
                <a:solidFill>
                  <a:srgbClr val="00000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Easy Read Executive Summary: </a:t>
            </a:r>
            <a:r>
              <a:rPr lang="en-GB" sz="400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10 Year Health Plan for England: fit for the future (easy read) - GOV.UK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68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2EA67D87-11A5-45C5-28EE-B19185B51D5D}"/>
              </a:ext>
            </a:extLst>
          </p:cNvPr>
          <p:cNvSpPr txBox="1"/>
          <p:nvPr/>
        </p:nvSpPr>
        <p:spPr>
          <a:xfrm>
            <a:off x="566486" y="316929"/>
            <a:ext cx="13272343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49"/>
              </a:lnSpc>
              <a:spcBef>
                <a:spcPct val="0"/>
              </a:spcBef>
            </a:pPr>
            <a:r>
              <a:rPr lang="en-US" sz="5874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We listened…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F6033A-6852-C893-D1C3-AF31EB722EF3}"/>
              </a:ext>
            </a:extLst>
          </p:cNvPr>
          <p:cNvSpPr txBox="1"/>
          <p:nvPr/>
        </p:nvSpPr>
        <p:spPr>
          <a:xfrm>
            <a:off x="386255" y="1339583"/>
            <a:ext cx="6605666" cy="4893647"/>
          </a:xfrm>
          <a:prstGeom prst="rect">
            <a:avLst/>
          </a:prstGeom>
          <a:solidFill>
            <a:schemeClr val="tx2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b="1" i="0">
                <a:solidFill>
                  <a:schemeClr val="bg1"/>
                </a:solidFill>
                <a:effectLst/>
                <a:latin typeface="Arial"/>
                <a:cs typeface="Arial"/>
              </a:rPr>
              <a:t>GETTING THE CARE YOU NEED</a:t>
            </a:r>
            <a:endParaRPr lang="en-US">
              <a:solidFill>
                <a:schemeClr val="bg1"/>
              </a:solidFill>
            </a:endParaRPr>
          </a:p>
          <a:p>
            <a:pPr algn="l"/>
            <a:endParaRPr lang="en-GB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/>
            <a:r>
              <a:rPr lang="en-GB" b="1" i="0">
                <a:solidFill>
                  <a:schemeClr val="bg1"/>
                </a:solidFill>
                <a:effectLst/>
                <a:latin typeface="Arial"/>
                <a:cs typeface="Arial"/>
              </a:rPr>
              <a:t>People told us: </a:t>
            </a:r>
          </a:p>
          <a:p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Access to GP and dental care is </a:t>
            </a:r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a struggle. </a:t>
            </a:r>
          </a:p>
          <a:p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Waits for ambulances, A</a:t>
            </a:r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&amp;E 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and essential treatment are too long</a:t>
            </a:r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. </a:t>
            </a:r>
          </a:p>
          <a:p>
            <a:pPr algn="l"/>
            <a:endParaRPr lang="en-GB" b="0" i="0">
              <a:solidFill>
                <a:schemeClr val="bg1"/>
              </a:solidFill>
              <a:effectLst/>
              <a:latin typeface="Arial"/>
              <a:cs typeface="Arial"/>
            </a:endParaRPr>
          </a:p>
          <a:p>
            <a:r>
              <a:rPr lang="en-GB" b="1">
                <a:solidFill>
                  <a:schemeClr val="bg1"/>
                </a:solidFill>
                <a:latin typeface="Arial"/>
                <a:cs typeface="Arial"/>
              </a:rPr>
              <a:t>The </a:t>
            </a:r>
            <a:r>
              <a:rPr lang="en-GB" b="1" i="0">
                <a:solidFill>
                  <a:schemeClr val="bg1"/>
                </a:solidFill>
                <a:effectLst/>
                <a:latin typeface="Arial"/>
                <a:cs typeface="Arial"/>
              </a:rPr>
              <a:t>10 Year Health Plan delivers: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An end to the 8am phone queue - with thousands more GPs and a transformed NHS app.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Better dental access – with new dentists to serve NHS patients first. 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Faster emergency care -  allowing pre-booking through the NHS App or 111. 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Care closer to home - through a new Neighbourhood Health Service.</a:t>
            </a:r>
          </a:p>
          <a:p>
            <a:pPr marL="285750" indent="-285750">
              <a:buFont typeface="Arial"/>
              <a:buChar char="•"/>
            </a:pPr>
            <a:endParaRPr lang="en-GB" b="0" i="0">
              <a:solidFill>
                <a:schemeClr val="bg1"/>
              </a:solidFill>
              <a:effectLst/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D74EE-C164-A263-5D14-3076E20C1F24}"/>
              </a:ext>
            </a:extLst>
          </p:cNvPr>
          <p:cNvSpPr txBox="1"/>
          <p:nvPr/>
        </p:nvSpPr>
        <p:spPr>
          <a:xfrm>
            <a:off x="386255" y="5956231"/>
            <a:ext cx="6559855" cy="406265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b="1" i="0">
                <a:effectLst/>
                <a:latin typeface="Arial"/>
                <a:cs typeface="Arial"/>
              </a:rPr>
              <a:t>SEAMLESS HEALTHCARE</a:t>
            </a:r>
            <a:endParaRPr lang="en-US"/>
          </a:p>
          <a:p>
            <a:pPr algn="l"/>
            <a:endParaRPr lang="en-GB" b="1">
              <a:latin typeface="Arial" panose="020B0604020202020204" pitchFamily="34" charset="0"/>
            </a:endParaRPr>
          </a:p>
          <a:p>
            <a:pPr algn="l"/>
            <a:r>
              <a:rPr lang="en-GB" b="1" i="0">
                <a:effectLst/>
                <a:latin typeface="Arial"/>
                <a:cs typeface="Arial"/>
              </a:rPr>
              <a:t>People told us: </a:t>
            </a:r>
          </a:p>
          <a:p>
            <a:r>
              <a:rPr lang="en-GB">
                <a:latin typeface="Arial"/>
                <a:cs typeface="Arial"/>
              </a:rPr>
              <a:t>They have to repeat their medical history too often and travel extensively between appointments</a:t>
            </a:r>
            <a:r>
              <a:rPr lang="en-GB" b="0" i="0">
                <a:effectLst/>
                <a:latin typeface="Arial"/>
                <a:cs typeface="Arial"/>
              </a:rPr>
              <a:t>. </a:t>
            </a:r>
          </a:p>
          <a:p>
            <a:pPr algn="l"/>
            <a:r>
              <a:rPr lang="en-GB" b="0" i="0">
                <a:effectLst/>
                <a:latin typeface="Arial"/>
                <a:cs typeface="Arial"/>
              </a:rPr>
              <a:t>NHS departments operate in isolation rather than as </a:t>
            </a:r>
            <a:r>
              <a:rPr lang="en-GB">
                <a:latin typeface="Arial"/>
                <a:cs typeface="Arial"/>
              </a:rPr>
              <a:t>a</a:t>
            </a:r>
            <a:r>
              <a:rPr lang="en-GB" b="0" i="0">
                <a:effectLst/>
                <a:latin typeface="Arial"/>
                <a:cs typeface="Arial"/>
              </a:rPr>
              <a:t> coordinated service. </a:t>
            </a:r>
          </a:p>
          <a:p>
            <a:pPr algn="l"/>
            <a:endParaRPr lang="en-GB" b="0" i="0">
              <a:effectLst/>
              <a:latin typeface="Arial"/>
              <a:cs typeface="Arial"/>
            </a:endParaRPr>
          </a:p>
          <a:p>
            <a:r>
              <a:rPr lang="en-GB" b="1" i="0">
                <a:effectLst/>
                <a:latin typeface="Arial"/>
                <a:cs typeface="Arial"/>
              </a:rPr>
              <a:t>The 10 Year Health Plan delivers: </a:t>
            </a:r>
            <a:endParaRPr lang="en-GB" b="1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A single patient</a:t>
            </a:r>
            <a:r>
              <a:rPr lang="en-GB" b="0" i="0">
                <a:effectLst/>
                <a:latin typeface="Arial"/>
                <a:cs typeface="Arial"/>
              </a:rPr>
              <a:t> </a:t>
            </a:r>
            <a:r>
              <a:rPr lang="en-GB">
                <a:latin typeface="Arial"/>
                <a:cs typeface="Arial"/>
              </a:rPr>
              <a:t>record -</a:t>
            </a:r>
            <a:r>
              <a:rPr lang="en-GB" b="0" i="0">
                <a:effectLst/>
                <a:latin typeface="Arial"/>
                <a:cs typeface="Arial"/>
              </a:rPr>
              <a:t> giving people control while ensuring every healthcare professional has their complete information. 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Care built around people </a:t>
            </a:r>
            <a:r>
              <a:rPr lang="en-GB">
                <a:latin typeface="Arial"/>
                <a:cs typeface="Arial"/>
              </a:rPr>
              <a:t>via </a:t>
            </a:r>
            <a:r>
              <a:rPr lang="en-GB" b="0" i="0">
                <a:effectLst/>
                <a:latin typeface="Arial"/>
                <a:cs typeface="Arial"/>
              </a:rPr>
              <a:t>integrated healthcare teams working together in communities.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1FED28-E3DC-1A74-6A01-44F1F59DFFC0}"/>
              </a:ext>
            </a:extLst>
          </p:cNvPr>
          <p:cNvSpPr txBox="1"/>
          <p:nvPr/>
        </p:nvSpPr>
        <p:spPr>
          <a:xfrm>
            <a:off x="13840866" y="2354318"/>
            <a:ext cx="3872453" cy="66479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b="1" i="0">
                <a:effectLst/>
                <a:latin typeface="Arial"/>
                <a:cs typeface="Arial"/>
              </a:rPr>
              <a:t>GREAT PLACE TO WORK</a:t>
            </a:r>
          </a:p>
          <a:p>
            <a:pPr algn="l"/>
            <a:endParaRPr lang="en-GB" b="1">
              <a:latin typeface="Arial" panose="020B0604020202020204" pitchFamily="34" charset="0"/>
            </a:endParaRPr>
          </a:p>
          <a:p>
            <a:pPr algn="l"/>
            <a:r>
              <a:rPr lang="en-GB" b="1" i="0">
                <a:effectLst/>
                <a:latin typeface="Arial"/>
                <a:cs typeface="Arial"/>
              </a:rPr>
              <a:t>People told us: </a:t>
            </a:r>
          </a:p>
          <a:p>
            <a:pPr algn="l"/>
            <a:r>
              <a:rPr lang="en-GB" b="0" i="0">
                <a:effectLst/>
                <a:latin typeface="Arial"/>
                <a:cs typeface="Arial"/>
              </a:rPr>
              <a:t>NHS staff are overworked, undervalued, and burdened by bureaucracy.</a:t>
            </a:r>
          </a:p>
          <a:p>
            <a:pPr algn="l"/>
            <a:endParaRPr lang="en-GB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b="1" i="0">
                <a:effectLst/>
                <a:latin typeface="Arial"/>
                <a:cs typeface="Arial"/>
              </a:rPr>
              <a:t>The 10 Year Health Plan sets out how we will: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Set new standards for flexible, modern NHS employment.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Expand training with 2,000 more nursing apprenticeships and 1,000 postgraduate posts.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Cut unnecessary mandatory training.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Empower local leadership and reduce top-down micromanagement.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Digitise records and use AI to reduce admin burden.</a:t>
            </a:r>
          </a:p>
          <a:p>
            <a:pPr algn="l"/>
            <a:endParaRPr lang="en-GB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CE64D4-900E-3C62-7A76-7D8789637C10}"/>
              </a:ext>
            </a:extLst>
          </p:cNvPr>
          <p:cNvSpPr txBox="1"/>
          <p:nvPr/>
        </p:nvSpPr>
        <p:spPr>
          <a:xfrm>
            <a:off x="6947063" y="1348951"/>
            <a:ext cx="6581785" cy="572464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b="1" i="0">
                <a:effectLst/>
                <a:latin typeface="Arial"/>
                <a:cs typeface="Arial"/>
              </a:rPr>
              <a:t>SICKNESS TO PREVENTION</a:t>
            </a:r>
            <a:endParaRPr lang="en-GB" sz="2400">
              <a:ea typeface="Calibri"/>
              <a:cs typeface="Calibri"/>
            </a:endParaRPr>
          </a:p>
          <a:p>
            <a:pPr algn="l"/>
            <a:endParaRPr lang="en-GB" b="1">
              <a:latin typeface="Arial" panose="020B0604020202020204" pitchFamily="34" charset="0"/>
              <a:cs typeface="Arial"/>
            </a:endParaRPr>
          </a:p>
          <a:p>
            <a:pPr algn="l"/>
            <a:r>
              <a:rPr lang="en-GB" b="1" i="0">
                <a:effectLst/>
                <a:latin typeface="Arial"/>
                <a:cs typeface="Arial"/>
              </a:rPr>
              <a:t>People told us: </a:t>
            </a:r>
          </a:p>
          <a:p>
            <a:r>
              <a:rPr lang="en-GB" b="0" i="0">
                <a:effectLst/>
                <a:latin typeface="Arial"/>
                <a:cs typeface="Arial"/>
              </a:rPr>
              <a:t>The NHS should focus more on preventing illness</a:t>
            </a:r>
            <a:r>
              <a:rPr lang="en-GB">
                <a:latin typeface="Arial"/>
                <a:cs typeface="Arial"/>
              </a:rPr>
              <a:t> and addressing the causes of poor health.</a:t>
            </a:r>
            <a:endParaRPr lang="en-GB" b="0" i="0">
              <a:effectLst/>
              <a:latin typeface="Arial"/>
              <a:cs typeface="Arial"/>
            </a:endParaRPr>
          </a:p>
          <a:p>
            <a:pPr algn="l"/>
            <a:r>
              <a:rPr lang="en-GB" b="0" i="0">
                <a:effectLst/>
                <a:latin typeface="Arial"/>
                <a:cs typeface="Arial"/>
              </a:rPr>
              <a:t>More support is needed for mental health and healthy lifestyles.</a:t>
            </a:r>
          </a:p>
          <a:p>
            <a:pPr algn="l"/>
            <a:endParaRPr lang="en-GB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b="1" i="0">
                <a:effectLst/>
                <a:latin typeface="Arial"/>
                <a:cs typeface="Arial"/>
              </a:rPr>
              <a:t>The 10 Year Health Plan sets out how we will:</a:t>
            </a:r>
          </a:p>
          <a:p>
            <a:pPr marL="285750" indent="-285750">
              <a:buFont typeface="Arial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Invest in local health services </a:t>
            </a:r>
            <a:r>
              <a:rPr lang="en-GB">
                <a:latin typeface="Arial"/>
                <a:cs typeface="Arial"/>
              </a:rPr>
              <a:t>with personalised</a:t>
            </a:r>
            <a:r>
              <a:rPr lang="en-GB" b="0" i="0">
                <a:effectLst/>
                <a:latin typeface="Arial"/>
                <a:cs typeface="Arial"/>
              </a:rPr>
              <a:t> care.</a:t>
            </a:r>
          </a:p>
          <a:p>
            <a:pPr marL="285750" indent="-285750" algn="l">
              <a:buFont typeface="Arial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Expand school mental health support.</a:t>
            </a:r>
          </a:p>
          <a:p>
            <a:pPr marL="285750" indent="-285750">
              <a:buFont typeface="Arial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Increase access to </a:t>
            </a:r>
            <a:r>
              <a:rPr lang="en-GB">
                <a:latin typeface="Arial"/>
                <a:cs typeface="Arial"/>
              </a:rPr>
              <a:t>free and healthier school</a:t>
            </a:r>
            <a:r>
              <a:rPr lang="en-GB" b="0" i="0">
                <a:effectLst/>
                <a:latin typeface="Arial"/>
                <a:cs typeface="Arial"/>
              </a:rPr>
              <a:t> meals.</a:t>
            </a:r>
          </a:p>
          <a:p>
            <a:pPr marL="285750" indent="-285750" algn="l">
              <a:buFont typeface="Arial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Create the first smoke-free generation.</a:t>
            </a:r>
          </a:p>
          <a:p>
            <a:pPr marL="285750" indent="-285750" algn="l">
              <a:buFont typeface="Arial"/>
              <a:buChar char="•"/>
            </a:pPr>
            <a:r>
              <a:rPr lang="en-GB">
                <a:latin typeface="Arial"/>
                <a:cs typeface="Arial"/>
              </a:rPr>
              <a:t>Improve</a:t>
            </a:r>
            <a:r>
              <a:rPr lang="en-GB" b="0" i="0">
                <a:effectLst/>
                <a:latin typeface="Arial"/>
                <a:cs typeface="Arial"/>
              </a:rPr>
              <a:t> the healthiness of food sales.</a:t>
            </a:r>
          </a:p>
          <a:p>
            <a:pPr marL="285750" indent="-285750" algn="l">
              <a:buFont typeface="Arial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Use scientific breakthroughs to develop, gene-tailored preventative treatments.</a:t>
            </a:r>
          </a:p>
          <a:p>
            <a:pPr marL="285750" indent="-285750" algn="l">
              <a:buFont typeface="Arial"/>
              <a:buChar char="•"/>
            </a:pPr>
            <a:r>
              <a:rPr lang="en-GB" b="0" i="0">
                <a:effectLst/>
                <a:latin typeface="Arial"/>
                <a:cs typeface="Arial"/>
              </a:rPr>
              <a:t>Invest in life-saving vaccine research.</a:t>
            </a:r>
          </a:p>
          <a:p>
            <a:pPr algn="l"/>
            <a:endParaRPr lang="en-GB" b="1" i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en-GB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/>
            <a:endParaRPr lang="en-GB" b="1" i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B0A338-0EAF-4191-C5BC-637F350F7D04}"/>
              </a:ext>
            </a:extLst>
          </p:cNvPr>
          <p:cNvSpPr txBox="1"/>
          <p:nvPr/>
        </p:nvSpPr>
        <p:spPr>
          <a:xfrm>
            <a:off x="6946111" y="6778908"/>
            <a:ext cx="6596386" cy="3231654"/>
          </a:xfrm>
          <a:prstGeom prst="rect">
            <a:avLst/>
          </a:prstGeom>
          <a:solidFill>
            <a:schemeClr val="tx2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b="1" i="0">
                <a:solidFill>
                  <a:schemeClr val="bg1"/>
                </a:solidFill>
                <a:effectLst/>
                <a:latin typeface="Arial"/>
                <a:cs typeface="Arial"/>
              </a:rPr>
              <a:t>FIXING THE BASICS</a:t>
            </a:r>
          </a:p>
          <a:p>
            <a:endParaRPr lang="en-GB" b="1" i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en-GB" b="1" i="0">
                <a:solidFill>
                  <a:schemeClr val="bg1"/>
                </a:solidFill>
                <a:effectLst/>
                <a:latin typeface="Arial"/>
                <a:cs typeface="Arial"/>
              </a:rPr>
              <a:t>People told us: </a:t>
            </a:r>
          </a:p>
          <a:p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NHS systems are 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outdated, inefficient</a:t>
            </a:r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 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and time consuming. </a:t>
            </a:r>
            <a:endParaRPr lang="en-GB" b="0" i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>
              <a:solidFill>
                <a:schemeClr val="bg1"/>
              </a:solidFill>
              <a:latin typeface="Arial"/>
              <a:cs typeface="Arial"/>
            </a:endParaRPr>
          </a:p>
          <a:p>
            <a:pPr algn="l"/>
            <a:r>
              <a:rPr lang="en-GB" b="1" i="0">
                <a:solidFill>
                  <a:schemeClr val="bg1"/>
                </a:solidFill>
                <a:effectLst/>
                <a:latin typeface="Arial"/>
                <a:cs typeface="Arial"/>
              </a:rPr>
              <a:t>The 10 Year Health Plan sets out how we will:</a:t>
            </a:r>
          </a:p>
          <a:p>
            <a:pPr marL="285750" indent="-285750" algn="l">
              <a:buFont typeface="Arial"/>
              <a:buChar char="•"/>
            </a:pPr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Upgrade IT so staff spend more time with patients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n-GB" b="0" i="0">
              <a:solidFill>
                <a:schemeClr val="bg1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285750" indent="-285750" algn="l">
              <a:buFont typeface="Arial"/>
              <a:buChar char="•"/>
            </a:pPr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Enable appointment booking and health management on the NHS App.</a:t>
            </a:r>
          </a:p>
          <a:p>
            <a:pPr marL="285750" indent="-285750" algn="l">
              <a:buFont typeface="Arial"/>
              <a:buChar char="•"/>
            </a:pPr>
            <a:r>
              <a:rPr lang="en-GB" b="0" i="0">
                <a:solidFill>
                  <a:schemeClr val="bg1"/>
                </a:solidFill>
                <a:effectLst/>
                <a:latin typeface="Arial"/>
                <a:cs typeface="Arial"/>
              </a:rPr>
              <a:t>Ensure systems talk to each other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n-GB" b="0" i="0">
              <a:solidFill>
                <a:schemeClr val="bg1"/>
              </a:solidFill>
              <a:effectLst/>
              <a:latin typeface="Arial"/>
              <a:cs typeface="Arial"/>
            </a:endParaRPr>
          </a:p>
          <a:p>
            <a:pPr algn="l"/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521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8856" y="300126"/>
            <a:ext cx="16591844" cy="2235907"/>
            <a:chOff x="-1091259" y="-330083"/>
            <a:chExt cx="22122459" cy="29812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2651126"/>
            </a:xfrm>
            <a:custGeom>
              <a:avLst/>
              <a:gdLst/>
              <a:ahLst/>
              <a:cxnLst/>
              <a:rect l="l" t="t" r="r" b="b"/>
              <a:pathLst>
                <a:path w="21031200" h="2651126">
                  <a:moveTo>
                    <a:pt x="0" y="0"/>
                  </a:moveTo>
                  <a:lnTo>
                    <a:pt x="21031200" y="0"/>
                  </a:lnTo>
                  <a:lnTo>
                    <a:pt x="21031200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091259" y="-330083"/>
              <a:ext cx="21031200" cy="27178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000000"/>
                  </a:solidFill>
                  <a:latin typeface="Arial"/>
                  <a:ea typeface="Calibri (MS) Light"/>
                  <a:cs typeface="Calibri (MS) Light"/>
                  <a:sym typeface="Calibri (MS) Light"/>
                </a:rPr>
                <a:t>Stay in touch</a:t>
              </a:r>
              <a:endParaRPr lang="en-US" sz="6600" b="1">
                <a:solidFill>
                  <a:srgbClr val="000000"/>
                </a:solidFill>
                <a:latin typeface="Arial"/>
                <a:ea typeface="Calibri (MS) Light"/>
                <a:cs typeface="Calibri (MS) Light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64074" y="2746058"/>
            <a:ext cx="15195408" cy="5193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4536"/>
              </a:lnSpc>
              <a:buFont typeface="Wingdings"/>
              <a:buChar char="Ø"/>
            </a:pPr>
            <a:r>
              <a:rPr lang="en-US" sz="4200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If you have questions or would like to support with your  communication's activity contact: </a:t>
            </a:r>
            <a:endParaRPr lang="en-US" sz="4200" u="sng">
              <a:solidFill>
                <a:srgbClr val="0563C1"/>
              </a:solidFill>
              <a:latin typeface="Arial"/>
              <a:ea typeface="Calibri (MS)"/>
              <a:cs typeface="Calibri (MS)"/>
              <a:sym typeface="Calibri (MS)"/>
            </a:endParaRPr>
          </a:p>
          <a:p>
            <a:pPr marL="1028700" lvl="1" indent="-571500">
              <a:lnSpc>
                <a:spcPts val="4536"/>
              </a:lnSpc>
              <a:buFont typeface="Courier New"/>
              <a:buChar char="o"/>
            </a:pPr>
            <a:r>
              <a:rPr lang="en-US" sz="4200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DHSC External Affairs team: </a:t>
            </a:r>
            <a:r>
              <a:rPr lang="en-US" sz="4200" u="sng">
                <a:solidFill>
                  <a:srgbClr val="0563C1"/>
                </a:solidFill>
                <a:latin typeface="Arial"/>
                <a:ea typeface="Calibri (MS)"/>
                <a:cs typeface="Calibri (MS)"/>
                <a:sym typeface="Calibri (MS)"/>
                <a:hlinkClick r:id="rId2" tooltip="mailto:dhscexternalaffairs@dhsc.gov.uk"/>
              </a:rPr>
              <a:t>dhscexternalaffairs@dhsc.gov.uk</a:t>
            </a:r>
            <a:endParaRPr lang="en-US" sz="4200" u="sng">
              <a:solidFill>
                <a:srgbClr val="0563C1"/>
              </a:solidFill>
              <a:latin typeface="Arial"/>
              <a:ea typeface="Calibri (MS)"/>
              <a:cs typeface="Calibri (MS)"/>
              <a:sym typeface="Calibri (MS)"/>
            </a:endParaRPr>
          </a:p>
          <a:p>
            <a:pPr marL="1028700" lvl="1" indent="-571500">
              <a:lnSpc>
                <a:spcPts val="4536"/>
              </a:lnSpc>
              <a:buFont typeface="Courier New"/>
              <a:buChar char="o"/>
            </a:pPr>
            <a:r>
              <a:rPr lang="en-US" sz="4200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 NHSE External Affairs team: </a:t>
            </a:r>
            <a:r>
              <a:rPr lang="en-US" sz="4200" u="sng">
                <a:solidFill>
                  <a:srgbClr val="0563C1"/>
                </a:solidFill>
                <a:latin typeface="Arial"/>
                <a:ea typeface="Calibri (MS)"/>
                <a:cs typeface="Calibri (MS)"/>
                <a:sym typeface="Calibri (MS)"/>
                <a:hlinkClick r:id="rId3" tooltip="mailto:england.nhs.stakeholderengagement@nhs.net"/>
              </a:rPr>
              <a:t>england.nhs.stakeholderengagement@nhs.net</a:t>
            </a:r>
            <a:endParaRPr lang="en-US" sz="4200" u="sng">
              <a:solidFill>
                <a:srgbClr val="0563C1"/>
              </a:solidFill>
              <a:latin typeface="Arial"/>
              <a:ea typeface="Calibri (MS)"/>
              <a:cs typeface="Calibri (MS)"/>
            </a:endParaRPr>
          </a:p>
          <a:p>
            <a:pPr marL="571500" indent="-571500" algn="l">
              <a:lnSpc>
                <a:spcPts val="4536"/>
              </a:lnSpc>
              <a:buFont typeface="Wingdings"/>
              <a:buChar char="Ø"/>
            </a:pPr>
            <a:endParaRPr lang="en-US" sz="4200" u="sng">
              <a:solidFill>
                <a:srgbClr val="0563C1"/>
              </a:solidFill>
              <a:latin typeface="Arial"/>
              <a:ea typeface="Calibri (MS)"/>
              <a:cs typeface="Calibri (MS)"/>
              <a:hlinkClick r:id="rId4" invalidUrl="http://"/>
            </a:endParaRPr>
          </a:p>
          <a:p>
            <a:pPr marL="571500" indent="-571500">
              <a:lnSpc>
                <a:spcPts val="4536"/>
              </a:lnSpc>
              <a:buFont typeface="Wingdings"/>
              <a:buChar char="Ø"/>
            </a:pPr>
            <a:r>
              <a:rPr lang="en-US" sz="4200">
                <a:solidFill>
                  <a:srgbClr val="000000"/>
                </a:solidFill>
                <a:latin typeface="Arial"/>
                <a:ea typeface="Calibri (MS)"/>
                <a:cs typeface="Calibri (MS)"/>
                <a:sym typeface="Calibri (MS)"/>
              </a:rPr>
              <a:t>Sign up to our DHSC External Affairs weekly bulletin: </a:t>
            </a:r>
            <a:r>
              <a:rPr lang="en-US" sz="4200" u="sng">
                <a:solidFill>
                  <a:srgbClr val="0563C1"/>
                </a:solidFill>
                <a:latin typeface="Arial"/>
                <a:ea typeface="Calibri (MS)"/>
                <a:cs typeface="Calibri (MS)"/>
                <a:sym typeface="Calibri (MS)"/>
                <a:hlinkClick r:id="rId5" tooltip="https://forms.office.com/pages/responsepage.aspx?id=MIwnYaiRMUyMH-9N6Jc6HCX4CoHUj0ZGtraEvVMcD5ZUOE5QN1pOUjNOVzZVSFZFVDNON0M0RUxHMS4u&amp;route=shorturl"/>
              </a:rPr>
              <a:t>DHSC External Affairs Bulletin Subscription Page</a:t>
            </a:r>
            <a:endParaRPr lang="en-US" sz="4200" u="sng">
              <a:solidFill>
                <a:srgbClr val="0563C1"/>
              </a:solidFill>
              <a:latin typeface="Arial"/>
              <a:ea typeface="Calibri (MS)"/>
              <a:cs typeface="Calibri (MS)"/>
              <a:hlinkClick r:id="rId5"/>
            </a:endParaRPr>
          </a:p>
        </p:txBody>
      </p:sp>
      <p:pic>
        <p:nvPicPr>
          <p:cNvPr id="11" name="Picture 10" descr="A blurry image of blue dots&#10;&#10;AI-generated content may be incorrect.">
            <a:extLst>
              <a:ext uri="{FF2B5EF4-FFF2-40B4-BE49-F238E27FC236}">
                <a16:creationId xmlns:a16="http://schemas.microsoft.com/office/drawing/2014/main" id="{EB0AE2EA-F9CF-FBE7-98BE-411C07BD9C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0" y="9644142"/>
            <a:ext cx="18281058" cy="7626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C62963193D9D409B568E768BF670D7" ma:contentTypeVersion="9" ma:contentTypeDescription="Create a new document." ma:contentTypeScope="" ma:versionID="2dc2128ff40bbe38a1d901891dc4ff0c">
  <xsd:schema xmlns:xsd="http://www.w3.org/2001/XMLSchema" xmlns:xs="http://www.w3.org/2001/XMLSchema" xmlns:p="http://schemas.microsoft.com/office/2006/metadata/properties" xmlns:ns2="34f15714-548d-495f-a9b0-f58ce09e51d1" xmlns:ns3="d6b193dc-dd58-4906-8c95-43d86ff85e90" targetNamespace="http://schemas.microsoft.com/office/2006/metadata/properties" ma:root="true" ma:fieldsID="4a3dfdc2ba9cc43f8c5cf797e10618be" ns2:_="" ns3:_="">
    <xsd:import namespace="34f15714-548d-495f-a9b0-f58ce09e51d1"/>
    <xsd:import namespace="d6b193dc-dd58-4906-8c95-43d86ff85e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Location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f15714-548d-495f-a9b0-f58ce09e51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193dc-dd58-4906-8c95-43d86ff85e90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1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1caf2c84-180d-4652-98d8-3773f236d3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b193dc-dd58-4906-8c95-43d86ff85e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DB03323-3C14-48DD-9891-32AC0100E0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5BAC66-4E93-42BC-8622-00828E7B683F}">
  <ds:schemaRefs>
    <ds:schemaRef ds:uri="34f15714-548d-495f-a9b0-f58ce09e51d1"/>
    <ds:schemaRef ds:uri="d6b193dc-dd58-4906-8c95-43d86ff85e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86D6849-F932-4F14-BF9A-8F5E7CC71BE8}">
  <ds:schemaRefs>
    <ds:schemaRef ds:uri="http://purl.org/dc/elements/1.1/"/>
    <ds:schemaRef ds:uri="http://schemas.microsoft.com/office/2006/metadata/properties"/>
    <ds:schemaRef ds:uri="d6b193dc-dd58-4906-8c95-43d86ff85e90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34f15714-548d-495f-a9b0-f58ce09e51d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1745</Words>
  <Application>Microsoft Office PowerPoint</Application>
  <PresentationFormat>Custom</PresentationFormat>
  <Paragraphs>172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Courier New</vt:lpstr>
      <vt:lpstr>Arial</vt:lpstr>
      <vt:lpstr>Arial Bold</vt:lpstr>
      <vt:lpstr>Calibri (MS)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TEST 10-Year Health Plan_Partner Toolkit_23_June_2025.pptx</dc:title>
  <dc:creator>Staples-McCall, Abraham</dc:creator>
  <cp:lastModifiedBy>Fawcett, Malcolm</cp:lastModifiedBy>
  <cp:revision>2</cp:revision>
  <dcterms:created xsi:type="dcterms:W3CDTF">2006-08-16T00:00:00Z</dcterms:created>
  <dcterms:modified xsi:type="dcterms:W3CDTF">2025-07-03T12:40:38Z</dcterms:modified>
  <dc:identifier>DAGr1MWQnLE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0x010100BCC62963193D9D409B568E768BF670D7</vt:lpwstr>
  </property>
  <property fmtid="{D5CDD505-2E9C-101B-9397-08002B2CF9AE}" pid="3" name="MediaServiceImageTags">
    <vt:lpwstr/>
  </property>
  <property fmtid="{D5CDD505-2E9C-101B-9397-08002B2CF9AE}" pid="4" name="TaxCatchAll">
    <vt:lpwstr/>
  </property>
</Properties>
</file>